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1" r:id="rId1"/>
    <p:sldMasterId id="2147483669" r:id="rId2"/>
    <p:sldMasterId id="2147483798" r:id="rId3"/>
  </p:sldMasterIdLst>
  <p:notesMasterIdLst>
    <p:notesMasterId r:id="rId32"/>
  </p:notesMasterIdLst>
  <p:handoutMasterIdLst>
    <p:handoutMasterId r:id="rId33"/>
  </p:handoutMasterIdLst>
  <p:sldIdLst>
    <p:sldId id="369" r:id="rId4"/>
    <p:sldId id="383" r:id="rId5"/>
    <p:sldId id="382" r:id="rId6"/>
    <p:sldId id="384" r:id="rId7"/>
    <p:sldId id="372" r:id="rId8"/>
    <p:sldId id="371" r:id="rId9"/>
    <p:sldId id="373" r:id="rId10"/>
    <p:sldId id="343" r:id="rId11"/>
    <p:sldId id="381" r:id="rId12"/>
    <p:sldId id="345" r:id="rId13"/>
    <p:sldId id="346" r:id="rId14"/>
    <p:sldId id="347" r:id="rId15"/>
    <p:sldId id="348" r:id="rId16"/>
    <p:sldId id="351" r:id="rId17"/>
    <p:sldId id="349" r:id="rId18"/>
    <p:sldId id="350" r:id="rId19"/>
    <p:sldId id="352" r:id="rId20"/>
    <p:sldId id="354" r:id="rId21"/>
    <p:sldId id="361" r:id="rId22"/>
    <p:sldId id="355" r:id="rId23"/>
    <p:sldId id="356" r:id="rId24"/>
    <p:sldId id="357" r:id="rId25"/>
    <p:sldId id="358" r:id="rId26"/>
    <p:sldId id="359" r:id="rId27"/>
    <p:sldId id="360" r:id="rId28"/>
    <p:sldId id="362" r:id="rId29"/>
    <p:sldId id="385" r:id="rId30"/>
    <p:sldId id="379" r:id="rId31"/>
  </p:sldIdLst>
  <p:sldSz cx="9144000" cy="6858000" type="screen4x3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071">
          <p15:clr>
            <a:srgbClr val="A4A3A4"/>
          </p15:clr>
        </p15:guide>
        <p15:guide id="2" pos="3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FF3300"/>
    <a:srgbClr val="FFFF00"/>
    <a:srgbClr val="82001E"/>
    <a:srgbClr val="9E9FA3"/>
    <a:srgbClr val="0030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00" autoAdjust="0"/>
    <p:restoredTop sz="94660"/>
  </p:normalViewPr>
  <p:slideViewPr>
    <p:cSldViewPr>
      <p:cViewPr varScale="1">
        <p:scale>
          <a:sx n="117" d="100"/>
          <a:sy n="117" d="100"/>
        </p:scale>
        <p:origin x="1056" y="108"/>
      </p:cViewPr>
      <p:guideLst>
        <p:guide orient="horz" pos="1071"/>
        <p:guide pos="3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b-NO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8C8D45A-AFD2-498C-9F1D-3D19196DA062}" type="datetimeFigureOut">
              <a:rPr lang="en-US"/>
              <a:pPr/>
              <a:t>1/14/2016</a:t>
            </a:fld>
            <a:endParaRPr lang="en-US"/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b-NO"/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5A6E25F-D8BF-41A8-A557-FC312CABA7F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8358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b-NO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nb-NO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4538"/>
            <a:ext cx="4960937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Klikk for å redigere tekststiler i malen</a:t>
            </a:r>
          </a:p>
          <a:p>
            <a:pPr lvl="1"/>
            <a:r>
              <a:rPr lang="en-US" smtClean="0"/>
              <a:t>Andre nivå</a:t>
            </a:r>
          </a:p>
          <a:p>
            <a:pPr lvl="2"/>
            <a:r>
              <a:rPr lang="en-US" smtClean="0"/>
              <a:t>Tredje nivå</a:t>
            </a:r>
          </a:p>
          <a:p>
            <a:pPr lvl="3"/>
            <a:r>
              <a:rPr lang="en-US" smtClean="0"/>
              <a:t>Fjerde nivå</a:t>
            </a:r>
          </a:p>
          <a:p>
            <a:pPr lvl="4"/>
            <a:r>
              <a:rPr lang="en-US" smtClean="0"/>
              <a:t>Femte nivå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b-NO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F365C47-D73B-4C63-B591-FFADD4FA9D6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5926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b-NO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65B7D28-327F-4FAF-AB93-063768F9C361}" type="slidenum">
              <a:rPr lang="en-US"/>
              <a:pPr eaLnBrk="1" hangingPunct="1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550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ba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124575"/>
            <a:ext cx="9148763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7"/>
          <p:cNvSpPr>
            <a:spLocks noChangeShapeType="1"/>
          </p:cNvSpPr>
          <p:nvPr/>
        </p:nvSpPr>
        <p:spPr bwMode="auto">
          <a:xfrm>
            <a:off x="179388" y="6061075"/>
            <a:ext cx="8785225" cy="0"/>
          </a:xfrm>
          <a:prstGeom prst="line">
            <a:avLst/>
          </a:prstGeom>
          <a:noFill/>
          <a:ln w="9525">
            <a:solidFill>
              <a:srgbClr val="00306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>
            <a:off x="179388" y="6613525"/>
            <a:ext cx="8785225" cy="0"/>
          </a:xfrm>
          <a:prstGeom prst="line">
            <a:avLst/>
          </a:prstGeom>
          <a:noFill/>
          <a:ln w="9525">
            <a:solidFill>
              <a:srgbClr val="00306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7" name="Line 9"/>
          <p:cNvSpPr>
            <a:spLocks noChangeShapeType="1"/>
          </p:cNvSpPr>
          <p:nvPr/>
        </p:nvSpPr>
        <p:spPr bwMode="auto">
          <a:xfrm>
            <a:off x="179388" y="836613"/>
            <a:ext cx="8785225" cy="0"/>
          </a:xfrm>
          <a:prstGeom prst="line">
            <a:avLst/>
          </a:prstGeom>
          <a:noFill/>
          <a:ln w="9525">
            <a:solidFill>
              <a:srgbClr val="00306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pic>
        <p:nvPicPr>
          <p:cNvPr id="8" name="Picture 10" descr="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1910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03350" y="1196975"/>
            <a:ext cx="6769100" cy="1470025"/>
          </a:xfrm>
        </p:spPr>
        <p:txBody>
          <a:bodyPr/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nb-NO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2708275"/>
            <a:ext cx="6769100" cy="792163"/>
          </a:xfrm>
        </p:spPr>
        <p:txBody>
          <a:bodyPr/>
          <a:lstStyle>
            <a:lvl1pPr marL="0" indent="0">
              <a:buFontTx/>
              <a:buNone/>
              <a:defRPr sz="2800" b="1">
                <a:solidFill>
                  <a:srgbClr val="9E9FA3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nb-NO" dirty="0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403350" y="3717925"/>
            <a:ext cx="2592388" cy="215900"/>
          </a:xfrm>
        </p:spPr>
        <p:txBody>
          <a:bodyPr/>
          <a:lstStyle>
            <a:lvl1pPr algn="l">
              <a:defRPr sz="1200"/>
            </a:lvl1pPr>
          </a:lstStyle>
          <a:p>
            <a:fld id="{B2A659AE-D207-47F1-8246-73FA21C4D3C0}" type="datetime1">
              <a:rPr lang="nb-NO"/>
              <a:pPr/>
              <a:t>14.01.2016</a:t>
            </a:fld>
            <a:endParaRPr lang="nb-NO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403350" y="3500438"/>
            <a:ext cx="6769100" cy="217487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nb-NO"/>
              <a:t>Jon Iden</a:t>
            </a:r>
          </a:p>
        </p:txBody>
      </p:sp>
    </p:spTree>
    <p:extLst>
      <p:ext uri="{BB962C8B-B14F-4D97-AF65-F5344CB8AC3E}">
        <p14:creationId xmlns:p14="http://schemas.microsoft.com/office/powerpoint/2010/main" val="2503946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750" y="1844675"/>
            <a:ext cx="3997325" cy="46799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9475" y="1844675"/>
            <a:ext cx="3997325" cy="46799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85AF18-C474-4B47-B587-5C598890BA88}" type="datetime1">
              <a:rPr lang="nb-NO"/>
              <a:pPr/>
              <a:t>14.01.2016</a:t>
            </a:fld>
            <a:endParaRPr lang="nb-N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Jon Iden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936F4E-22BF-4412-8B3E-FD57C3FE875E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3312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966221-97F9-43E5-9B8A-A31155AC071A}" type="datetime1">
              <a:rPr lang="nb-NO"/>
              <a:pPr/>
              <a:t>14.01.2016</a:t>
            </a:fld>
            <a:endParaRPr lang="nb-NO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Jon Iden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D5CD80-6257-446A-82C5-95CF6530672E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334417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18CADA-7F42-4475-B93B-4BEC8CA81AC5}" type="datetime1">
              <a:rPr lang="nb-NO"/>
              <a:pPr/>
              <a:t>14.01.2016</a:t>
            </a:fld>
            <a:endParaRPr lang="nb-NO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Jon Iden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2806CF-61FB-431E-B978-47546C5370D4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318586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1"/>
          <p:cNvSpPr>
            <a:spLocks noGrp="1"/>
          </p:cNvSpPr>
          <p:nvPr>
            <p:ph type="ctrTitle" hasCustomPrompt="1"/>
          </p:nvPr>
        </p:nvSpPr>
        <p:spPr>
          <a:xfrm>
            <a:off x="1019682" y="1364977"/>
            <a:ext cx="6533363" cy="2880942"/>
          </a:xfrm>
        </p:spPr>
        <p:txBody>
          <a:bodyPr anchor="b">
            <a:noAutofit/>
          </a:bodyPr>
          <a:lstStyle>
            <a:lvl1pPr>
              <a:defRPr sz="3600" b="0" cap="all" baseline="0">
                <a:solidFill>
                  <a:srgbClr val="003A54"/>
                </a:solidFill>
              </a:defRPr>
            </a:lvl1pPr>
          </a:lstStyle>
          <a:p>
            <a:r>
              <a:rPr lang="nb-NO" dirty="0" smtClean="0"/>
              <a:t>Tittel</a:t>
            </a:r>
            <a:endParaRPr lang="nb-NO" dirty="0"/>
          </a:p>
        </p:txBody>
      </p:sp>
      <p:sp>
        <p:nvSpPr>
          <p:cNvPr id="6" name="Plassholder for tekst 8"/>
          <p:cNvSpPr>
            <a:spLocks noGrp="1"/>
          </p:cNvSpPr>
          <p:nvPr>
            <p:ph type="body" sz="quarter" idx="10" hasCustomPrompt="1"/>
          </p:nvPr>
        </p:nvSpPr>
        <p:spPr>
          <a:xfrm>
            <a:off x="1019544" y="4243481"/>
            <a:ext cx="6534882" cy="829353"/>
          </a:xfrm>
        </p:spPr>
        <p:txBody>
          <a:bodyPr>
            <a:normAutofit/>
          </a:bodyPr>
          <a:lstStyle>
            <a:lvl1pPr marL="0" indent="0">
              <a:buNone/>
              <a:defRPr sz="1800" cap="none" normalizeH="0" baseline="0">
                <a:solidFill>
                  <a:srgbClr val="A89449"/>
                </a:solidFill>
              </a:defRPr>
            </a:lvl1pPr>
          </a:lstStyle>
          <a:p>
            <a:pPr lvl="0"/>
            <a:r>
              <a:rPr lang="nb-NO" dirty="0" smtClean="0"/>
              <a:t>Undertittel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152100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F2C8D-1F70-4B99-A1E8-22ADBAFF21DF}" type="datetime1">
              <a:rPr lang="nb-NO" smtClean="0"/>
              <a:pPr/>
              <a:t>14.01.2016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Jon Iden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9D75B-CFD0-49BE-97CA-D1643BD77344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9578475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tellysbild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bilde 7"/>
          <p:cNvSpPr>
            <a:spLocks noGrp="1"/>
          </p:cNvSpPr>
          <p:nvPr>
            <p:ph type="pic" sz="quarter" idx="14" hasCustomPrompt="1"/>
          </p:nvPr>
        </p:nvSpPr>
        <p:spPr>
          <a:xfrm>
            <a:off x="736695" y="2275823"/>
            <a:ext cx="3824896" cy="3849634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 tIns="1393371"/>
          <a:lstStyle>
            <a:lvl1pPr marL="0" indent="0" algn="ctr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Sett inn bilde</a:t>
            </a:r>
            <a:endParaRPr lang="nb-NO" dirty="0"/>
          </a:p>
        </p:txBody>
      </p:sp>
      <p:pic>
        <p:nvPicPr>
          <p:cNvPr id="11" name="Bild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95" y="604057"/>
            <a:ext cx="651186" cy="1290481"/>
          </a:xfrm>
          <a:prstGeom prst="rect">
            <a:avLst/>
          </a:prstGeom>
        </p:spPr>
      </p:pic>
      <p:sp>
        <p:nvSpPr>
          <p:cNvPr id="14" name="Rektangel 13"/>
          <p:cNvSpPr/>
          <p:nvPr/>
        </p:nvSpPr>
        <p:spPr>
          <a:xfrm>
            <a:off x="4627367" y="2275823"/>
            <a:ext cx="3834762" cy="3849634"/>
          </a:xfrm>
          <a:prstGeom prst="rect">
            <a:avLst/>
          </a:prstGeom>
          <a:solidFill>
            <a:srgbClr val="2F71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274" tIns="41637" rIns="83274" bIns="41637" rtlCol="0" anchor="ctr"/>
          <a:lstStyle/>
          <a:p>
            <a:pPr algn="ctr"/>
            <a:endParaRPr lang="nb-NO" dirty="0" err="1" smtClean="0">
              <a:solidFill>
                <a:srgbClr val="00314A"/>
              </a:solidFill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872933" y="2528127"/>
            <a:ext cx="3382953" cy="1358047"/>
          </a:xfrm>
        </p:spPr>
        <p:txBody>
          <a:bodyPr anchor="t">
            <a:normAutofit/>
          </a:bodyPr>
          <a:lstStyle>
            <a:lvl1pPr>
              <a:defRPr sz="2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3622982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tellysbilde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95" y="604057"/>
            <a:ext cx="651186" cy="1290481"/>
          </a:xfrm>
          <a:prstGeom prst="rect">
            <a:avLst/>
          </a:prstGeom>
        </p:spPr>
      </p:pic>
      <p:sp>
        <p:nvSpPr>
          <p:cNvPr id="14" name="Rektangel 13"/>
          <p:cNvSpPr/>
          <p:nvPr/>
        </p:nvSpPr>
        <p:spPr>
          <a:xfrm>
            <a:off x="4627367" y="2275823"/>
            <a:ext cx="3834762" cy="3849634"/>
          </a:xfrm>
          <a:prstGeom prst="rect">
            <a:avLst/>
          </a:prstGeom>
          <a:solidFill>
            <a:srgbClr val="BCBD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274" tIns="41637" rIns="83274" bIns="41637" rtlCol="0" anchor="ctr"/>
          <a:lstStyle/>
          <a:p>
            <a:pPr algn="ctr"/>
            <a:endParaRPr lang="nb-NO" dirty="0" err="1" smtClean="0">
              <a:solidFill>
                <a:srgbClr val="00314A"/>
              </a:solidFill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872933" y="2528127"/>
            <a:ext cx="3382953" cy="1358047"/>
          </a:xfrm>
        </p:spPr>
        <p:txBody>
          <a:bodyPr anchor="t">
            <a:normAutofit/>
          </a:bodyPr>
          <a:lstStyle>
            <a:lvl1pPr>
              <a:defRPr sz="2200" b="0" cap="none" baseline="0">
                <a:solidFill>
                  <a:srgbClr val="003A5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b-NO" dirty="0"/>
          </a:p>
        </p:txBody>
      </p:sp>
      <p:sp>
        <p:nvSpPr>
          <p:cNvPr id="9" name="Plassholder for bilde 7"/>
          <p:cNvSpPr>
            <a:spLocks noGrp="1"/>
          </p:cNvSpPr>
          <p:nvPr>
            <p:ph type="pic" sz="quarter" idx="14" hasCustomPrompt="1"/>
          </p:nvPr>
        </p:nvSpPr>
        <p:spPr>
          <a:xfrm>
            <a:off x="736695" y="2275823"/>
            <a:ext cx="3824896" cy="3849634"/>
          </a:xfrm>
          <a:blipFill dpi="0" rotWithShape="1">
            <a:blip r:embed="rId3"/>
            <a:srcRect/>
            <a:tile tx="0" ty="0" sx="100000" sy="100000" flip="none" algn="tl"/>
          </a:blipFill>
        </p:spPr>
        <p:txBody>
          <a:bodyPr tIns="1393371"/>
          <a:lstStyle>
            <a:lvl1pPr marL="0" indent="0" algn="ctr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Sett inn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7587496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2" y="4406901"/>
            <a:ext cx="787672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87672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5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F2C8D-1F70-4B99-A1E8-22ADBAFF21DF}" type="datetime1">
              <a:rPr lang="nb-NO" smtClean="0"/>
              <a:pPr/>
              <a:t>14.01.2016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Jon Iden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9D75B-CFD0-49BE-97CA-D1643BD77344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6065414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F2C8D-1F70-4B99-A1E8-22ADBAFF21DF}" type="datetime1">
              <a:rPr lang="nb-NO" smtClean="0"/>
              <a:pPr/>
              <a:t>14.01.2016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Jon Iden</a:t>
            </a: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9D75B-CFD0-49BE-97CA-D1643BD77344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Plassholder for innhold 2"/>
          <p:cNvSpPr>
            <a:spLocks noGrp="1"/>
          </p:cNvSpPr>
          <p:nvPr>
            <p:ph idx="1"/>
          </p:nvPr>
        </p:nvSpPr>
        <p:spPr>
          <a:xfrm>
            <a:off x="730117" y="2066852"/>
            <a:ext cx="3913694" cy="38074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 dirty="0"/>
          </a:p>
        </p:txBody>
      </p:sp>
      <p:sp>
        <p:nvSpPr>
          <p:cNvPr id="9" name="Plassholder for innhold 2"/>
          <p:cNvSpPr>
            <a:spLocks noGrp="1"/>
          </p:cNvSpPr>
          <p:nvPr>
            <p:ph idx="13"/>
          </p:nvPr>
        </p:nvSpPr>
        <p:spPr>
          <a:xfrm>
            <a:off x="4768787" y="2066852"/>
            <a:ext cx="3828184" cy="38074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660055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 innholdsdeler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F2C8D-1F70-4B99-A1E8-22ADBAFF21DF}" type="datetime1">
              <a:rPr lang="nb-NO" smtClean="0"/>
              <a:pPr/>
              <a:t>14.01.2016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Jon Iden</a:t>
            </a: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9D75B-CFD0-49BE-97CA-D1643BD77344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2" name="Plassholder for innhold 2"/>
          <p:cNvSpPr>
            <a:spLocks noGrp="1"/>
          </p:cNvSpPr>
          <p:nvPr>
            <p:ph idx="1"/>
          </p:nvPr>
        </p:nvSpPr>
        <p:spPr>
          <a:xfrm>
            <a:off x="730117" y="2066852"/>
            <a:ext cx="3870939" cy="3843104"/>
          </a:xfrm>
          <a:solidFill>
            <a:schemeClr val="accent5"/>
          </a:solidFill>
        </p:spPr>
        <p:txBody>
          <a:bodyPr lIns="163926" tIns="163926" rIns="163926" bIns="163926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 dirty="0"/>
          </a:p>
        </p:txBody>
      </p:sp>
      <p:sp>
        <p:nvSpPr>
          <p:cNvPr id="13" name="Plassholder for innhold 2"/>
          <p:cNvSpPr>
            <a:spLocks noGrp="1"/>
          </p:cNvSpPr>
          <p:nvPr>
            <p:ph idx="13"/>
          </p:nvPr>
        </p:nvSpPr>
        <p:spPr>
          <a:xfrm>
            <a:off x="4713865" y="2066852"/>
            <a:ext cx="3870939" cy="3843104"/>
          </a:xfrm>
          <a:solidFill>
            <a:srgbClr val="BCBDC0"/>
          </a:solidFill>
        </p:spPr>
        <p:txBody>
          <a:bodyPr lIns="163926" tIns="163926" rIns="163926" bIns="163926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3622982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371CD9-16F7-4FE2-A683-237FE85222AE}" type="datetime1">
              <a:rPr lang="nb-NO"/>
              <a:pPr/>
              <a:t>14.01.2016</a:t>
            </a:fld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Jon Iden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41DAA3-9A96-4158-BD14-B0D785D129C6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641893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30118" y="2066852"/>
            <a:ext cx="3870939" cy="70507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2" indent="0">
              <a:buNone/>
              <a:defRPr sz="1600" b="1"/>
            </a:lvl6pPr>
            <a:lvl7pPr marL="2743059" indent="0">
              <a:buNone/>
              <a:defRPr sz="1600" b="1"/>
            </a:lvl7pPr>
            <a:lvl8pPr marL="3200235" indent="0">
              <a:buNone/>
              <a:defRPr sz="1600" b="1"/>
            </a:lvl8pPr>
            <a:lvl9pPr marL="365741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12877" y="2066852"/>
            <a:ext cx="3870939" cy="70507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2" indent="0">
              <a:buNone/>
              <a:defRPr sz="1600" b="1"/>
            </a:lvl6pPr>
            <a:lvl7pPr marL="2743059" indent="0">
              <a:buNone/>
              <a:defRPr sz="1600" b="1"/>
            </a:lvl7pPr>
            <a:lvl8pPr marL="3200235" indent="0">
              <a:buNone/>
              <a:defRPr sz="1600" b="1"/>
            </a:lvl8pPr>
            <a:lvl9pPr marL="365741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F2C8D-1F70-4B99-A1E8-22ADBAFF21DF}" type="datetime1">
              <a:rPr lang="nb-NO" smtClean="0"/>
              <a:pPr/>
              <a:t>14.01.2016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Jon Iden</a:t>
            </a:r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9D75B-CFD0-49BE-97CA-D1643BD77344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2" name="Plassholder for innhold 2"/>
          <p:cNvSpPr>
            <a:spLocks noGrp="1"/>
          </p:cNvSpPr>
          <p:nvPr>
            <p:ph idx="13"/>
          </p:nvPr>
        </p:nvSpPr>
        <p:spPr>
          <a:xfrm>
            <a:off x="730117" y="2775893"/>
            <a:ext cx="3870939" cy="347200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 dirty="0"/>
          </a:p>
        </p:txBody>
      </p:sp>
      <p:sp>
        <p:nvSpPr>
          <p:cNvPr id="13" name="Plassholder for innhold 2"/>
          <p:cNvSpPr>
            <a:spLocks noGrp="1"/>
          </p:cNvSpPr>
          <p:nvPr>
            <p:ph idx="14"/>
          </p:nvPr>
        </p:nvSpPr>
        <p:spPr>
          <a:xfrm>
            <a:off x="4712877" y="2775893"/>
            <a:ext cx="3870939" cy="347200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8320018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3A5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F2C8D-1F70-4B99-A1E8-22ADBAFF21DF}" type="datetime1">
              <a:rPr lang="nb-NO" smtClean="0"/>
              <a:pPr/>
              <a:t>14.01.2016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Jon Iden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9D75B-CFD0-49BE-97CA-D1643BD77344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 hasCustomPrompt="1"/>
          </p:nvPr>
        </p:nvSpPr>
        <p:spPr>
          <a:xfrm>
            <a:off x="576599" y="2066852"/>
            <a:ext cx="8018139" cy="3957385"/>
          </a:xfrm>
          <a:solidFill>
            <a:schemeClr val="accent2"/>
          </a:solidFill>
        </p:spPr>
        <p:txBody>
          <a:bodyPr tIns="1475334"/>
          <a:lstStyle>
            <a:lvl1pPr marL="0" indent="0" algn="ctr">
              <a:buNone/>
              <a:defRPr baseline="0"/>
            </a:lvl1pPr>
          </a:lstStyle>
          <a:p>
            <a:r>
              <a:rPr lang="nb-NO" dirty="0" smtClean="0"/>
              <a:t>Sett inn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6523433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3A5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F2C8D-1F70-4B99-A1E8-22ADBAFF21DF}" type="datetime1">
              <a:rPr lang="nb-NO" smtClean="0"/>
              <a:pPr/>
              <a:t>14.01.2016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Jon Iden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9D75B-CFD0-49BE-97CA-D1643BD77344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 hasCustomPrompt="1"/>
          </p:nvPr>
        </p:nvSpPr>
        <p:spPr>
          <a:xfrm>
            <a:off x="576599" y="2066852"/>
            <a:ext cx="3946582" cy="3957385"/>
          </a:xfrm>
          <a:solidFill>
            <a:schemeClr val="accent2"/>
          </a:solidFill>
        </p:spPr>
        <p:txBody>
          <a:bodyPr tIns="1475334"/>
          <a:lstStyle>
            <a:lvl1pPr marL="0" indent="0" algn="ctr">
              <a:buNone/>
              <a:defRPr baseline="0"/>
            </a:lvl1pPr>
          </a:lstStyle>
          <a:p>
            <a:r>
              <a:rPr lang="nb-NO" dirty="0" smtClean="0"/>
              <a:t>Sett inn bilde</a:t>
            </a:r>
            <a:endParaRPr lang="nb-NO" dirty="0"/>
          </a:p>
        </p:txBody>
      </p:sp>
      <p:sp>
        <p:nvSpPr>
          <p:cNvPr id="7" name="Plassholder for bilde 7"/>
          <p:cNvSpPr>
            <a:spLocks noGrp="1"/>
          </p:cNvSpPr>
          <p:nvPr>
            <p:ph type="pic" sz="quarter" idx="14" hasCustomPrompt="1"/>
          </p:nvPr>
        </p:nvSpPr>
        <p:spPr>
          <a:xfrm>
            <a:off x="4643056" y="2066852"/>
            <a:ext cx="3946582" cy="3957385"/>
          </a:xfrm>
          <a:solidFill>
            <a:schemeClr val="accent2"/>
          </a:solidFill>
        </p:spPr>
        <p:txBody>
          <a:bodyPr tIns="1475334"/>
          <a:lstStyle>
            <a:lvl1pPr marL="0" indent="0" algn="ctr">
              <a:buNone/>
              <a:defRPr baseline="0"/>
            </a:lvl1pPr>
          </a:lstStyle>
          <a:p>
            <a:r>
              <a:rPr lang="nb-NO" dirty="0" smtClean="0"/>
              <a:t>Sett inn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8514629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 bilde - t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3A5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F2C8D-1F70-4B99-A1E8-22ADBAFF21DF}" type="datetime1">
              <a:rPr lang="nb-NO" smtClean="0"/>
              <a:pPr/>
              <a:t>14.01.2016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Jon Iden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9D75B-CFD0-49BE-97CA-D1643BD77344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 hasCustomPrompt="1"/>
          </p:nvPr>
        </p:nvSpPr>
        <p:spPr>
          <a:xfrm>
            <a:off x="576599" y="2066852"/>
            <a:ext cx="4002492" cy="3957385"/>
          </a:xfrm>
          <a:solidFill>
            <a:schemeClr val="accent2"/>
          </a:solidFill>
        </p:spPr>
        <p:txBody>
          <a:bodyPr tIns="1475334"/>
          <a:lstStyle>
            <a:lvl1pPr marL="0" indent="0" algn="ctr">
              <a:buNone/>
              <a:defRPr baseline="0"/>
            </a:lvl1pPr>
          </a:lstStyle>
          <a:p>
            <a:r>
              <a:rPr lang="nb-NO" dirty="0" smtClean="0"/>
              <a:t>Sett inn bilde</a:t>
            </a:r>
            <a:endParaRPr lang="nb-NO" dirty="0"/>
          </a:p>
        </p:txBody>
      </p:sp>
      <p:sp>
        <p:nvSpPr>
          <p:cNvPr id="7" name="Plassholder for bilde 7"/>
          <p:cNvSpPr>
            <a:spLocks noGrp="1"/>
          </p:cNvSpPr>
          <p:nvPr>
            <p:ph type="pic" sz="quarter" idx="14" hasCustomPrompt="1"/>
          </p:nvPr>
        </p:nvSpPr>
        <p:spPr>
          <a:xfrm>
            <a:off x="4585574" y="2066852"/>
            <a:ext cx="4002492" cy="3957385"/>
          </a:xfrm>
          <a:solidFill>
            <a:schemeClr val="accent2"/>
          </a:solidFill>
        </p:spPr>
        <p:txBody>
          <a:bodyPr tIns="1475334"/>
          <a:lstStyle>
            <a:lvl1pPr marL="0" indent="0" algn="ctr">
              <a:buNone/>
              <a:defRPr baseline="0"/>
            </a:lvl1pPr>
          </a:lstStyle>
          <a:p>
            <a:r>
              <a:rPr lang="nb-NO" dirty="0" smtClean="0"/>
              <a:t>Sett inn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9442516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F2C8D-1F70-4B99-A1E8-22ADBAFF21DF}" type="datetime1">
              <a:rPr lang="nb-NO" smtClean="0"/>
              <a:pPr/>
              <a:t>14.01.2016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Jon Iden</a:t>
            </a:r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9D75B-CFD0-49BE-97CA-D1643BD77344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6282129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F2C8D-1F70-4B99-A1E8-22ADBAFF21DF}" type="datetime1">
              <a:rPr lang="nb-NO" smtClean="0"/>
              <a:pPr/>
              <a:t>14.01.2016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Jon Iden</a:t>
            </a:r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9D75B-CFD0-49BE-97CA-D1643BD77344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655793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750" y="1844675"/>
            <a:ext cx="3997325" cy="46799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9475" y="1844675"/>
            <a:ext cx="3997325" cy="46799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DA40D1-5695-4C8D-A682-25078CE86E24}" type="datetime1">
              <a:rPr lang="nb-NO"/>
              <a:pPr/>
              <a:t>14.01.2016</a:t>
            </a:fld>
            <a:endParaRPr lang="nb-N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Jon Iden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35555A-125C-42B8-989B-4B39F3EAB20E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71154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750" y="1844675"/>
            <a:ext cx="3997325" cy="46799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9475" y="1844675"/>
            <a:ext cx="3997325" cy="46799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DA40D1-5695-4C8D-A682-25078CE86E24}" type="datetime1">
              <a:rPr lang="nb-NO"/>
              <a:pPr/>
              <a:t>14.01.2016</a:t>
            </a:fld>
            <a:endParaRPr lang="nb-N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Jon Iden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35555A-125C-42B8-989B-4B39F3EAB20E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71154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0A1524-4BC9-4CCB-8893-17D40BE7E6B6}" type="datetime1">
              <a:rPr lang="nb-NO"/>
              <a:pPr/>
              <a:t>14.01.2016</a:t>
            </a:fld>
            <a:endParaRPr lang="nb-NO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Jon Iden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836A3F-3C37-4231-95E5-A0DD134816C4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91445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27590F-0480-45AE-9FF6-1626587E1F7A}" type="datetime1">
              <a:rPr lang="nb-NO"/>
              <a:pPr/>
              <a:t>14.01.2016</a:t>
            </a:fld>
            <a:endParaRPr lang="nb-NO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Jon Iden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95E1B0-7251-40A1-8BEC-D3E835857E34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60359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nb-N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C878CA8-2F53-4149-A02D-E2E7F33A1DBD}" type="datetime1">
              <a:rPr lang="nb-NO"/>
              <a:pPr/>
              <a:t>14.01.2016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Jon Iden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6CAA7B-23FB-4646-BA54-F3203BF07910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0751694"/>
      </p:ext>
    </p:extLst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713"/>
            <a:ext cx="8229600" cy="777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844675"/>
            <a:ext cx="8229600" cy="432117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6156325" y="6381750"/>
            <a:ext cx="2305050" cy="3508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Jon Iden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604250" y="6381750"/>
            <a:ext cx="539750" cy="350838"/>
          </a:xfrm>
        </p:spPr>
        <p:txBody>
          <a:bodyPr/>
          <a:lstStyle>
            <a:lvl1pPr>
              <a:defRPr/>
            </a:lvl1pPr>
          </a:lstStyle>
          <a:p>
            <a:fld id="{12CDA9EA-EE22-430E-82F1-1467CA1F9DFC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78328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ba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124575"/>
            <a:ext cx="9148763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7"/>
          <p:cNvSpPr>
            <a:spLocks noChangeShapeType="1"/>
          </p:cNvSpPr>
          <p:nvPr/>
        </p:nvSpPr>
        <p:spPr bwMode="auto">
          <a:xfrm>
            <a:off x="179388" y="6061075"/>
            <a:ext cx="8785225" cy="0"/>
          </a:xfrm>
          <a:prstGeom prst="line">
            <a:avLst/>
          </a:prstGeom>
          <a:noFill/>
          <a:ln w="9525">
            <a:solidFill>
              <a:srgbClr val="00306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>
            <a:off x="179388" y="6613525"/>
            <a:ext cx="8785225" cy="0"/>
          </a:xfrm>
          <a:prstGeom prst="line">
            <a:avLst/>
          </a:prstGeom>
          <a:noFill/>
          <a:ln w="9525">
            <a:solidFill>
              <a:srgbClr val="00306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7" name="Line 9"/>
          <p:cNvSpPr>
            <a:spLocks noChangeShapeType="1"/>
          </p:cNvSpPr>
          <p:nvPr/>
        </p:nvSpPr>
        <p:spPr bwMode="auto">
          <a:xfrm>
            <a:off x="179388" y="836613"/>
            <a:ext cx="8785225" cy="0"/>
          </a:xfrm>
          <a:prstGeom prst="line">
            <a:avLst/>
          </a:prstGeom>
          <a:noFill/>
          <a:ln w="9525">
            <a:solidFill>
              <a:srgbClr val="00306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pic>
        <p:nvPicPr>
          <p:cNvPr id="8" name="Picture 10" descr="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1910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03350" y="1196975"/>
            <a:ext cx="6769100" cy="1470025"/>
          </a:xfrm>
        </p:spPr>
        <p:txBody>
          <a:bodyPr/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nb-NO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2708275"/>
            <a:ext cx="6769100" cy="792163"/>
          </a:xfrm>
        </p:spPr>
        <p:txBody>
          <a:bodyPr/>
          <a:lstStyle>
            <a:lvl1pPr marL="0" indent="0">
              <a:buFontTx/>
              <a:buNone/>
              <a:defRPr sz="2800" b="1">
                <a:solidFill>
                  <a:srgbClr val="9E9FA3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nb-NO" dirty="0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403350" y="3717925"/>
            <a:ext cx="2592388" cy="215900"/>
          </a:xfrm>
        </p:spPr>
        <p:txBody>
          <a:bodyPr/>
          <a:lstStyle>
            <a:lvl1pPr algn="l">
              <a:defRPr sz="1200"/>
            </a:lvl1pPr>
          </a:lstStyle>
          <a:p>
            <a:fld id="{BC8082EB-FC1C-4C33-9DB7-9B60D41AB6B7}" type="datetime1">
              <a:rPr lang="nb-NO"/>
              <a:pPr/>
              <a:t>14.01.2016</a:t>
            </a:fld>
            <a:endParaRPr lang="nb-NO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403350" y="3500438"/>
            <a:ext cx="6769100" cy="217487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nb-NO"/>
              <a:t>Jon Iden</a:t>
            </a:r>
          </a:p>
        </p:txBody>
      </p:sp>
    </p:spTree>
    <p:extLst>
      <p:ext uri="{BB962C8B-B14F-4D97-AF65-F5344CB8AC3E}">
        <p14:creationId xmlns:p14="http://schemas.microsoft.com/office/powerpoint/2010/main" val="1346809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318BB9-8D02-448E-A54C-4DEF66D2CE26}" type="datetime1">
              <a:rPr lang="nb-NO"/>
              <a:pPr/>
              <a:t>14.01.2016</a:t>
            </a:fld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Jon Iden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4F55A4-97C2-46E2-9FB7-21FE2B0295F3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88421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3.jp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850900"/>
            <a:ext cx="8135938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tittelstil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844675"/>
            <a:ext cx="8147050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76600" y="6562725"/>
            <a:ext cx="1655763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 b="1">
                <a:solidFill>
                  <a:srgbClr val="9E9FA3"/>
                </a:solidFill>
              </a:defRPr>
            </a:lvl1pPr>
          </a:lstStyle>
          <a:p>
            <a:fld id="{5A0F2C8D-1F70-4B99-A1E8-22ADBAFF21DF}" type="datetime1">
              <a:rPr lang="nb-NO"/>
              <a:pPr/>
              <a:t>14.01.2016</a:t>
            </a:fld>
            <a:endParaRPr lang="nb-NO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859338" y="6562725"/>
            <a:ext cx="3529012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 b="1">
                <a:solidFill>
                  <a:srgbClr val="9E9FA3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nb-NO"/>
              <a:t>Jon Iden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32813" y="6562725"/>
            <a:ext cx="503237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 b="1">
                <a:solidFill>
                  <a:srgbClr val="9E9FA3"/>
                </a:solidFill>
              </a:defRPr>
            </a:lvl1pPr>
          </a:lstStyle>
          <a:p>
            <a:fld id="{20F9D75B-CFD0-49BE-97CA-D1643BD77344}" type="slidenum">
              <a:rPr lang="nb-NO"/>
              <a:pPr/>
              <a:t>‹#›</a:t>
            </a:fld>
            <a:endParaRPr lang="nb-NO"/>
          </a:p>
        </p:txBody>
      </p:sp>
      <p:pic>
        <p:nvPicPr>
          <p:cNvPr id="1031" name="Picture 7" descr="logo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1910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179388" y="836613"/>
            <a:ext cx="8785225" cy="0"/>
          </a:xfrm>
          <a:prstGeom prst="line">
            <a:avLst/>
          </a:prstGeom>
          <a:noFill/>
          <a:ln w="9525">
            <a:solidFill>
              <a:srgbClr val="00306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86" r:id="rId2"/>
    <p:sldLayoutId id="2147483787" r:id="rId3"/>
    <p:sldLayoutId id="2147483788" r:id="rId4"/>
    <p:sldLayoutId id="2147483789" r:id="rId5"/>
    <p:sldLayoutId id="2147483795" r:id="rId6"/>
    <p:sldLayoutId id="2147483796" r:id="rId7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06A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06A"/>
          </a:solidFill>
          <a:latin typeface="Georg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06A"/>
          </a:solidFill>
          <a:latin typeface="Georg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06A"/>
          </a:solidFill>
          <a:latin typeface="Georg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06A"/>
          </a:solidFill>
          <a:latin typeface="Georgia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306A"/>
          </a:solidFill>
          <a:latin typeface="Georgia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306A"/>
          </a:solidFill>
          <a:latin typeface="Georgia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306A"/>
          </a:solidFill>
          <a:latin typeface="Georgia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306A"/>
          </a:solidFill>
          <a:latin typeface="Georgia" pitchFamily="18" charset="0"/>
        </a:defRPr>
      </a:lvl9pPr>
    </p:titleStyle>
    <p:bodyStyle>
      <a:lvl1pPr marL="176213" indent="-1762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534988" indent="-176213" algn="l" rtl="0" eaLnBrk="0" fontAlgn="base" hangingPunct="0">
        <a:spcBef>
          <a:spcPct val="20000"/>
        </a:spcBef>
        <a:spcAft>
          <a:spcPct val="0"/>
        </a:spcAft>
        <a:buChar char="–"/>
        <a:defRPr sz="1700">
          <a:solidFill>
            <a:schemeClr val="tx1"/>
          </a:solidFill>
          <a:latin typeface="Calibri" pitchFamily="34" charset="0"/>
        </a:defRPr>
      </a:lvl2pPr>
      <a:lvl3pPr marL="890588" indent="-176213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Calibri" pitchFamily="34" charset="0"/>
        </a:defRPr>
      </a:lvl3pPr>
      <a:lvl4pPr marL="1255713" indent="-185738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Calibri" pitchFamily="34" charset="0"/>
        </a:defRPr>
      </a:lvl4pPr>
      <a:lvl5pPr marL="1611313" indent="-176213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Calibri" pitchFamily="34" charset="0"/>
        </a:defRPr>
      </a:lvl5pPr>
      <a:lvl6pPr marL="2068513" indent="-176213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525713" indent="-176213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2982913" indent="-176213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440113" indent="-176213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850900"/>
            <a:ext cx="8135938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tittelstil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844675"/>
            <a:ext cx="8147050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76600" y="6562725"/>
            <a:ext cx="1655763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 b="1">
                <a:solidFill>
                  <a:srgbClr val="9E9FA3"/>
                </a:solidFill>
              </a:defRPr>
            </a:lvl1pPr>
          </a:lstStyle>
          <a:p>
            <a:fld id="{6603016E-9859-43A1-97A9-EF67F18AADEE}" type="datetime1">
              <a:rPr lang="nb-NO"/>
              <a:pPr/>
              <a:t>14.01.2016</a:t>
            </a:fld>
            <a:endParaRPr lang="nb-NO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859338" y="6562725"/>
            <a:ext cx="3529012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 b="1">
                <a:solidFill>
                  <a:srgbClr val="9E9FA3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nb-NO"/>
              <a:t>Jon Iden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32813" y="6562725"/>
            <a:ext cx="503237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 b="1">
                <a:solidFill>
                  <a:srgbClr val="9E9FA3"/>
                </a:solidFill>
              </a:defRPr>
            </a:lvl1pPr>
          </a:lstStyle>
          <a:p>
            <a:fld id="{9CACEC42-F0C5-4E31-A808-66C8B1AB7E41}" type="slidenum">
              <a:rPr lang="nb-NO"/>
              <a:pPr/>
              <a:t>‹#›</a:t>
            </a:fld>
            <a:endParaRPr lang="nb-NO"/>
          </a:p>
        </p:txBody>
      </p:sp>
      <p:pic>
        <p:nvPicPr>
          <p:cNvPr id="2055" name="Picture 7" descr="log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1910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Line 8"/>
          <p:cNvSpPr>
            <a:spLocks noChangeShapeType="1"/>
          </p:cNvSpPr>
          <p:nvPr/>
        </p:nvSpPr>
        <p:spPr bwMode="auto">
          <a:xfrm>
            <a:off x="179388" y="836613"/>
            <a:ext cx="8785225" cy="0"/>
          </a:xfrm>
          <a:prstGeom prst="line">
            <a:avLst/>
          </a:prstGeom>
          <a:noFill/>
          <a:ln w="9525">
            <a:solidFill>
              <a:srgbClr val="00306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0" r:id="rId2"/>
    <p:sldLayoutId id="2147483791" r:id="rId3"/>
    <p:sldLayoutId id="2147483792" r:id="rId4"/>
    <p:sldLayoutId id="2147483793" r:id="rId5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06A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06A"/>
          </a:solidFill>
          <a:latin typeface="Georg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06A"/>
          </a:solidFill>
          <a:latin typeface="Georg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06A"/>
          </a:solidFill>
          <a:latin typeface="Georg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06A"/>
          </a:solidFill>
          <a:latin typeface="Georgia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306A"/>
          </a:solidFill>
          <a:latin typeface="Georgia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306A"/>
          </a:solidFill>
          <a:latin typeface="Georgia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306A"/>
          </a:solidFill>
          <a:latin typeface="Georgia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306A"/>
          </a:solidFill>
          <a:latin typeface="Georgia" pitchFamily="18" charset="0"/>
        </a:defRPr>
      </a:lvl9pPr>
    </p:titleStyle>
    <p:bodyStyle>
      <a:lvl1pPr marL="176213" indent="-1762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534988" indent="-176213" algn="l" rtl="0" eaLnBrk="0" fontAlgn="base" hangingPunct="0">
        <a:spcBef>
          <a:spcPct val="20000"/>
        </a:spcBef>
        <a:spcAft>
          <a:spcPct val="0"/>
        </a:spcAft>
        <a:buChar char="–"/>
        <a:defRPr sz="1700">
          <a:solidFill>
            <a:schemeClr val="tx1"/>
          </a:solidFill>
          <a:latin typeface="+mn-lt"/>
        </a:defRPr>
      </a:lvl2pPr>
      <a:lvl3pPr marL="890588" indent="-176213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255713" indent="-185738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1611313" indent="-176213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068513" indent="-176213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525713" indent="-176213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2982913" indent="-176213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440113" indent="-176213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730941" y="382229"/>
            <a:ext cx="7064459" cy="83176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30118" y="2066852"/>
            <a:ext cx="7840425" cy="4334069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5A0F2C8D-1F70-4B99-A1E8-22ADBAFF21DF}" type="datetime1">
              <a:rPr lang="nb-NO" smtClean="0"/>
              <a:pPr/>
              <a:t>14.01.2016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nb-NO" smtClean="0"/>
              <a:t>Jon Iden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7944371" y="6380140"/>
            <a:ext cx="628266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000">
                <a:solidFill>
                  <a:srgbClr val="D0D1D3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20F9D75B-CFD0-49BE-97CA-D1643BD77344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532" y="311783"/>
            <a:ext cx="1327944" cy="61754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82" y="6400921"/>
            <a:ext cx="9144000" cy="466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069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11" r:id="rId13"/>
    <p:sldLayoutId id="2147483813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353" rtl="0" eaLnBrk="1" latinLnBrk="0" hangingPunct="1">
        <a:spcBef>
          <a:spcPct val="0"/>
        </a:spcBef>
        <a:buNone/>
        <a:defRPr sz="2700" b="0" kern="1200" cap="none" baseline="0">
          <a:solidFill>
            <a:srgbClr val="003A54"/>
          </a:solidFill>
          <a:latin typeface="+mj-lt"/>
          <a:ea typeface="+mj-ea"/>
          <a:cs typeface="+mj-cs"/>
        </a:defRPr>
      </a:lvl1pPr>
    </p:titleStyle>
    <p:bodyStyle>
      <a:lvl1pPr marL="180319" indent="-180319" algn="l" defTabSz="914353" rtl="0" eaLnBrk="1" latinLnBrk="0" hangingPunct="1">
        <a:lnSpc>
          <a:spcPct val="125000"/>
        </a:lnSpc>
        <a:spcBef>
          <a:spcPts val="0"/>
        </a:spcBef>
        <a:spcAft>
          <a:spcPts val="182"/>
        </a:spcAft>
        <a:buFont typeface="Arial" pitchFamily="34" charset="0"/>
        <a:buChar char="•"/>
        <a:defRPr sz="2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07698" indent="-164814" algn="l" defTabSz="914353" rtl="0" eaLnBrk="1" latinLnBrk="0" hangingPunct="1">
        <a:spcBef>
          <a:spcPts val="0"/>
        </a:spcBef>
        <a:buFont typeface="Georgia" pitchFamily="18" charset="0"/>
        <a:buChar char="-"/>
        <a:defRPr sz="2000" kern="1200">
          <a:solidFill>
            <a:schemeClr val="tx1">
              <a:lumMod val="75000"/>
              <a:lumOff val="25000"/>
            </a:schemeClr>
          </a:solidFill>
          <a:latin typeface="Times New Roman" pitchFamily="18" charset="0"/>
          <a:ea typeface="+mn-ea"/>
          <a:cs typeface="Times New Roman" pitchFamily="18" charset="0"/>
        </a:defRPr>
      </a:lvl2pPr>
      <a:lvl3pPr marL="572512" indent="-164814" algn="l" defTabSz="914353" rtl="0" eaLnBrk="1" latinLnBrk="0" hangingPunct="1">
        <a:spcBef>
          <a:spcPts val="0"/>
        </a:spcBef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Times New Roman" pitchFamily="18" charset="0"/>
          <a:ea typeface="+mn-ea"/>
          <a:cs typeface="Times New Roman" pitchFamily="18" charset="0"/>
        </a:defRPr>
      </a:lvl3pPr>
      <a:lvl4pPr marL="815395" indent="-164814" algn="l" defTabSz="914353" rtl="0" eaLnBrk="1" latinLnBrk="0" hangingPunct="1">
        <a:spcBef>
          <a:spcPts val="0"/>
        </a:spcBef>
        <a:buFont typeface="Georgia" pitchFamily="18" charset="0"/>
        <a:buChar char="-"/>
        <a:defRPr sz="2000" kern="1200">
          <a:solidFill>
            <a:schemeClr val="tx1">
              <a:lumMod val="75000"/>
              <a:lumOff val="25000"/>
            </a:schemeClr>
          </a:solidFill>
          <a:latin typeface="Times New Roman" pitchFamily="18" charset="0"/>
          <a:ea typeface="+mn-ea"/>
          <a:cs typeface="Times New Roman" pitchFamily="18" charset="0"/>
        </a:defRPr>
      </a:lvl4pPr>
      <a:lvl5pPr marL="1058279" indent="-242884" algn="l" defTabSz="914353" rtl="0" eaLnBrk="1" latinLnBrk="0" hangingPunct="1">
        <a:spcBef>
          <a:spcPts val="0"/>
        </a:spcBef>
        <a:buFont typeface="Arial" pitchFamily="34" charset="0"/>
        <a:buChar char="»"/>
        <a:defRPr sz="2000" kern="1200">
          <a:solidFill>
            <a:schemeClr val="tx1">
              <a:lumMod val="75000"/>
              <a:lumOff val="25000"/>
            </a:schemeClr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471" indent="-228588" algn="l" defTabSz="91435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47" indent="-228588" algn="l" defTabSz="91435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4" indent="-228588" algn="l" defTabSz="91435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1" indent="-228588" algn="l" defTabSz="91435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6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2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59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5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2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5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6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7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9.e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8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0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1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2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23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24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25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26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551" y="433830"/>
            <a:ext cx="3616657" cy="55154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91509"/>
            <a:ext cx="9144000" cy="466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67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dirty="0" smtClean="0"/>
              <a:t>Rolle</a:t>
            </a:r>
          </a:p>
        </p:txBody>
      </p:sp>
      <p:sp>
        <p:nvSpPr>
          <p:cNvPr id="1229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D20A44A-4F84-4103-A028-85037EA54DB8}" type="slidenum">
              <a:rPr lang="nb-NO">
                <a:solidFill>
                  <a:srgbClr val="9E9FA3"/>
                </a:solidFill>
              </a:rPr>
              <a:pPr eaLnBrk="1" hangingPunct="1"/>
              <a:t>10</a:t>
            </a:fld>
            <a:endParaRPr lang="nb-NO">
              <a:solidFill>
                <a:srgbClr val="9E9FA3"/>
              </a:solidFill>
            </a:endParaRPr>
          </a:p>
        </p:txBody>
      </p:sp>
      <p:graphicFrame>
        <p:nvGraphicFramePr>
          <p:cNvPr id="12291" name="Object 3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118018840"/>
              </p:ext>
            </p:extLst>
          </p:nvPr>
        </p:nvGraphicFramePr>
        <p:xfrm>
          <a:off x="1691680" y="1880815"/>
          <a:ext cx="6119812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4" name="Visio" r:id="rId3" imgW="3702005" imgH="544628" progId="Visio.Drawing.11">
                  <p:embed/>
                </p:oleObj>
              </mc:Choice>
              <mc:Fallback>
                <p:oleObj name="Visio" r:id="rId3" imgW="3702005" imgH="544628" progId="Visio.Drawing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1680" y="1880815"/>
                        <a:ext cx="6119812" cy="900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Aktivitet</a:t>
            </a:r>
          </a:p>
        </p:txBody>
      </p:sp>
      <p:graphicFrame>
        <p:nvGraphicFramePr>
          <p:cNvPr id="13315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1692275" y="1924050"/>
          <a:ext cx="6156325" cy="143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7" name="Visio" r:id="rId3" imgW="3664017" imgH="851867" progId="Visio.Drawing.11">
                  <p:embed/>
                </p:oleObj>
              </mc:Choice>
              <mc:Fallback>
                <p:oleObj name="Visio" r:id="rId3" imgW="3664017" imgH="851867" progId="Visio.Drawing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275" y="1924050"/>
                        <a:ext cx="6156325" cy="143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5231DF9-C4DE-4759-84D3-C1CDF734FB49}" type="slidenum">
              <a:rPr lang="nb-NO">
                <a:solidFill>
                  <a:srgbClr val="9E9FA3"/>
                </a:solidFill>
              </a:rPr>
              <a:pPr eaLnBrk="1" hangingPunct="1"/>
              <a:t>11</a:t>
            </a:fld>
            <a:endParaRPr lang="nb-NO">
              <a:solidFill>
                <a:srgbClr val="9E9FA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Overlevering</a:t>
            </a:r>
          </a:p>
        </p:txBody>
      </p:sp>
      <p:graphicFrame>
        <p:nvGraphicFramePr>
          <p:cNvPr id="14339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1692275" y="1914525"/>
          <a:ext cx="6119813" cy="208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1" name="Visio" r:id="rId3" imgW="3664017" imgH="1251371" progId="Visio.Drawing.11">
                  <p:embed/>
                </p:oleObj>
              </mc:Choice>
              <mc:Fallback>
                <p:oleObj name="Visio" r:id="rId3" imgW="3664017" imgH="1251371" progId="Visio.Drawing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275" y="1914525"/>
                        <a:ext cx="6119813" cy="2089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7B51E39-063B-4701-8DD8-F7AEDD21BA8F}" type="slidenum">
              <a:rPr lang="nb-NO">
                <a:solidFill>
                  <a:srgbClr val="9E9FA3"/>
                </a:solidFill>
              </a:rPr>
              <a:pPr eaLnBrk="1" hangingPunct="1"/>
              <a:t>12</a:t>
            </a:fld>
            <a:endParaRPr lang="nb-NO">
              <a:solidFill>
                <a:srgbClr val="9E9FA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Samhandling</a:t>
            </a:r>
          </a:p>
        </p:txBody>
      </p:sp>
      <p:graphicFrame>
        <p:nvGraphicFramePr>
          <p:cNvPr id="15363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1692275" y="1997075"/>
          <a:ext cx="6191250" cy="2655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5" name="Visio" r:id="rId3" imgW="3664017" imgH="1571824" progId="Visio.Drawing.11">
                  <p:embed/>
                </p:oleObj>
              </mc:Choice>
              <mc:Fallback>
                <p:oleObj name="Visio" r:id="rId3" imgW="3664017" imgH="1571824" progId="Visio.Drawing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275" y="1997075"/>
                        <a:ext cx="6191250" cy="2655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4E2BEC2-AD92-4036-B9E3-A014776A7BE6}" type="slidenum">
              <a:rPr lang="nb-NO">
                <a:solidFill>
                  <a:srgbClr val="9E9FA3"/>
                </a:solidFill>
              </a:rPr>
              <a:pPr eaLnBrk="1" hangingPunct="1"/>
              <a:t>13</a:t>
            </a:fld>
            <a:endParaRPr lang="nb-NO">
              <a:solidFill>
                <a:srgbClr val="9E9FA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476250"/>
            <a:ext cx="8135938" cy="922338"/>
          </a:xfrm>
        </p:spPr>
        <p:txBody>
          <a:bodyPr/>
          <a:lstStyle/>
          <a:p>
            <a:pPr eaLnBrk="1" hangingPunct="1"/>
            <a:r>
              <a:rPr lang="nb-NO" sz="3200" smtClean="0"/>
              <a:t>Utforming</a:t>
            </a:r>
            <a:endParaRPr lang="nb-NO" smtClean="0"/>
          </a:p>
        </p:txBody>
      </p:sp>
      <p:graphicFrame>
        <p:nvGraphicFramePr>
          <p:cNvPr id="18435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755650" y="1173163"/>
          <a:ext cx="7631113" cy="528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7" name="Visio" r:id="rId4" imgW="7197900" imgH="4979763" progId="Visio.Drawing.11">
                  <p:embed/>
                </p:oleObj>
              </mc:Choice>
              <mc:Fallback>
                <p:oleObj name="Visio" r:id="rId4" imgW="7197900" imgH="4979763" progId="Visio.Drawing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1173163"/>
                        <a:ext cx="7631113" cy="5280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24A330E-83B1-4D0A-B69B-C3BB96A1A32B}" type="slidenum">
              <a:rPr lang="nb-NO">
                <a:solidFill>
                  <a:srgbClr val="9E9FA3"/>
                </a:solidFill>
              </a:rPr>
              <a:pPr eaLnBrk="1" hangingPunct="1"/>
              <a:t>14</a:t>
            </a:fld>
            <a:endParaRPr lang="nb-NO">
              <a:solidFill>
                <a:srgbClr val="9E9FA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Valg</a:t>
            </a:r>
          </a:p>
        </p:txBody>
      </p:sp>
      <p:sp>
        <p:nvSpPr>
          <p:cNvPr id="1638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84824D0-EF7B-4A18-B2C3-004E39D1F37F}" type="slidenum">
              <a:rPr lang="nb-NO">
                <a:solidFill>
                  <a:srgbClr val="9E9FA3"/>
                </a:solidFill>
              </a:rPr>
              <a:pPr eaLnBrk="1" hangingPunct="1"/>
              <a:t>15</a:t>
            </a:fld>
            <a:endParaRPr lang="nb-NO">
              <a:solidFill>
                <a:srgbClr val="9E9FA3"/>
              </a:solidFill>
            </a:endParaRPr>
          </a:p>
        </p:txBody>
      </p:sp>
      <p:graphicFrame>
        <p:nvGraphicFramePr>
          <p:cNvPr id="16387" name="Object 3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457003744"/>
              </p:ext>
            </p:extLst>
          </p:nvPr>
        </p:nvGraphicFramePr>
        <p:xfrm>
          <a:off x="1188492" y="1890712"/>
          <a:ext cx="6647756" cy="36265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9" name="Visio" r:id="rId3" imgW="3704571" imgH="2020647" progId="Visio.Drawing.11">
                  <p:embed/>
                </p:oleObj>
              </mc:Choice>
              <mc:Fallback>
                <p:oleObj name="Visio" r:id="rId3" imgW="3704571" imgH="2020647" progId="Visio.Drawing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8492" y="1890712"/>
                        <a:ext cx="6647756" cy="36265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Gjentakelse</a:t>
            </a:r>
          </a:p>
        </p:txBody>
      </p:sp>
      <p:sp>
        <p:nvSpPr>
          <p:cNvPr id="1741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649B3AF-9236-4F3C-BE51-62CE03172683}" type="slidenum">
              <a:rPr lang="nb-NO">
                <a:solidFill>
                  <a:srgbClr val="9E9FA3"/>
                </a:solidFill>
              </a:rPr>
              <a:pPr eaLnBrk="1" hangingPunct="1"/>
              <a:t>16</a:t>
            </a:fld>
            <a:endParaRPr lang="nb-NO">
              <a:solidFill>
                <a:srgbClr val="9E9FA3"/>
              </a:solidFill>
            </a:endParaRPr>
          </a:p>
        </p:txBody>
      </p:sp>
      <p:graphicFrame>
        <p:nvGraphicFramePr>
          <p:cNvPr id="17411" name="Object 3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273612657"/>
              </p:ext>
            </p:extLst>
          </p:nvPr>
        </p:nvGraphicFramePr>
        <p:xfrm>
          <a:off x="1403648" y="1988840"/>
          <a:ext cx="6118225" cy="3857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3" name="Visio" r:id="rId3" imgW="3695588" imgH="2331189" progId="Visio.Drawing.11">
                  <p:embed/>
                </p:oleObj>
              </mc:Choice>
              <mc:Fallback>
                <p:oleObj name="Visio" r:id="rId3" imgW="3695588" imgH="2331189" progId="Visio.Drawing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1988840"/>
                        <a:ext cx="6118225" cy="3857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Bruk av tekst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nb-NO" sz="2000" dirty="0" smtClean="0"/>
              <a:t>Navngi </a:t>
            </a:r>
            <a:r>
              <a:rPr lang="nb-NO" sz="2000" i="1" dirty="0" smtClean="0"/>
              <a:t>rollene</a:t>
            </a:r>
          </a:p>
          <a:p>
            <a:pPr eaLnBrk="1" hangingPunct="1"/>
            <a:r>
              <a:rPr lang="nb-NO" sz="2000" dirty="0" smtClean="0"/>
              <a:t>Beskrive </a:t>
            </a:r>
            <a:r>
              <a:rPr lang="nb-NO" sz="2000" i="1" dirty="0" smtClean="0"/>
              <a:t>aktivitetene </a:t>
            </a:r>
            <a:r>
              <a:rPr lang="nb-NO" sz="2000" dirty="0" smtClean="0"/>
              <a:t>som utføres</a:t>
            </a:r>
          </a:p>
          <a:p>
            <a:pPr eaLnBrk="1" hangingPunct="1"/>
            <a:r>
              <a:rPr lang="nb-NO" sz="2000" dirty="0" smtClean="0"/>
              <a:t>Beskrive et </a:t>
            </a:r>
            <a:r>
              <a:rPr lang="nb-NO" sz="2000" i="1" dirty="0" smtClean="0"/>
              <a:t>objekt</a:t>
            </a:r>
            <a:endParaRPr lang="nb-NO" sz="2000" dirty="0" smtClean="0"/>
          </a:p>
          <a:p>
            <a:pPr eaLnBrk="1" hangingPunct="1"/>
            <a:r>
              <a:rPr lang="nb-NO" sz="2000" dirty="0" smtClean="0"/>
              <a:t>Beskrive på hvilken måte et objekt overleveres fra en rolle til en annen -</a:t>
            </a:r>
            <a:r>
              <a:rPr lang="nb-NO" sz="2000" i="1" dirty="0" smtClean="0"/>
              <a:t>mekanismen</a:t>
            </a:r>
            <a:endParaRPr lang="nb-NO" sz="2000" dirty="0" smtClean="0"/>
          </a:p>
          <a:p>
            <a:pPr eaLnBrk="1" hangingPunct="1"/>
            <a:r>
              <a:rPr lang="nb-NO" sz="2000" dirty="0" smtClean="0"/>
              <a:t>Beskrive betingelse for å avslutte en </a:t>
            </a:r>
            <a:r>
              <a:rPr lang="nb-NO" sz="2000" i="1" dirty="0" smtClean="0"/>
              <a:t>gjentakelse</a:t>
            </a:r>
          </a:p>
        </p:txBody>
      </p:sp>
      <p:sp>
        <p:nvSpPr>
          <p:cNvPr id="1946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5709A15-1994-45D6-BBD7-E8CB9B714C17}" type="slidenum">
              <a:rPr lang="nb-NO">
                <a:solidFill>
                  <a:srgbClr val="9E9FA3"/>
                </a:solidFill>
              </a:rPr>
              <a:pPr eaLnBrk="1" hangingPunct="1"/>
              <a:t>17</a:t>
            </a:fld>
            <a:endParaRPr lang="nb-NO">
              <a:solidFill>
                <a:srgbClr val="9E9FA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Typer av aktiviteter</a:t>
            </a:r>
          </a:p>
        </p:txBody>
      </p:sp>
      <p:graphicFrame>
        <p:nvGraphicFramePr>
          <p:cNvPr id="21507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1331913" y="2565400"/>
          <a:ext cx="2303462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71" name="Visio" r:id="rId3" imgW="1293571" imgH="1113130" progId="Visio.Drawing.6">
                  <p:embed/>
                </p:oleObj>
              </mc:Choice>
              <mc:Fallback>
                <p:oleObj name="Visio" r:id="rId3" imgW="1293571" imgH="1113130" progId="Visio.Drawing.6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2565400"/>
                        <a:ext cx="2303462" cy="198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9" name="Object 5"/>
          <p:cNvGraphicFramePr>
            <a:graphicFrameLocks noGrp="1" noChangeAspect="1"/>
          </p:cNvGraphicFramePr>
          <p:nvPr>
            <p:ph sz="half" idx="2"/>
          </p:nvPr>
        </p:nvGraphicFramePr>
        <p:xfrm>
          <a:off x="4787900" y="1666875"/>
          <a:ext cx="3602038" cy="3706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72" name="Visio" r:id="rId5" imgW="2128114" imgH="2190598" progId="Visio.Drawing.6">
                  <p:embed/>
                </p:oleObj>
              </mc:Choice>
              <mc:Fallback>
                <p:oleObj name="Visio" r:id="rId5" imgW="2128114" imgH="2190598" progId="Visio.Drawing.6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7900" y="1666875"/>
                        <a:ext cx="3602038" cy="3706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C8BB46B-A6FB-44E0-8ABE-027826F20DE0}" type="slidenum">
              <a:rPr lang="nb-NO">
                <a:solidFill>
                  <a:srgbClr val="9E9FA3"/>
                </a:solidFill>
              </a:rPr>
              <a:pPr eaLnBrk="1" hangingPunct="1"/>
              <a:t>18</a:t>
            </a:fld>
            <a:endParaRPr lang="nb-NO">
              <a:solidFill>
                <a:srgbClr val="9E9FA3"/>
              </a:solidFill>
            </a:endParaRP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1187450" y="1916113"/>
            <a:ext cx="1162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b-NO" b="1"/>
              <a:t>Aktivitet: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RIS Basic og RIS Advanced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b-NO" smtClean="0"/>
              <a:t>RIS Basic</a:t>
            </a:r>
          </a:p>
          <a:p>
            <a:pPr lvl="1"/>
            <a:r>
              <a:rPr lang="nb-NO" smtClean="0"/>
              <a:t>Rolle</a:t>
            </a:r>
          </a:p>
          <a:p>
            <a:pPr lvl="1"/>
            <a:r>
              <a:rPr lang="nb-NO" smtClean="0"/>
              <a:t>Aktivitet</a:t>
            </a:r>
          </a:p>
          <a:p>
            <a:pPr lvl="1"/>
            <a:r>
              <a:rPr lang="nb-NO" smtClean="0"/>
              <a:t>Overlevering</a:t>
            </a:r>
          </a:p>
          <a:p>
            <a:pPr lvl="1"/>
            <a:r>
              <a:rPr lang="nb-NO" smtClean="0"/>
              <a:t>Samhandling</a:t>
            </a:r>
          </a:p>
          <a:p>
            <a:pPr lvl="1"/>
            <a:r>
              <a:rPr lang="nb-NO" smtClean="0"/>
              <a:t>Valg</a:t>
            </a:r>
          </a:p>
          <a:p>
            <a:pPr lvl="1"/>
            <a:r>
              <a:rPr lang="nb-NO" smtClean="0"/>
              <a:t>Gjentakelse</a:t>
            </a:r>
          </a:p>
          <a:p>
            <a:pPr lvl="1"/>
            <a:r>
              <a:rPr lang="nb-NO" smtClean="0"/>
              <a:t>(Objekt)</a:t>
            </a:r>
          </a:p>
        </p:txBody>
      </p:sp>
      <p:sp>
        <p:nvSpPr>
          <p:cNvPr id="22532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b-NO" smtClean="0"/>
              <a:t>RIS Advanced</a:t>
            </a:r>
          </a:p>
          <a:p>
            <a:pPr lvl="1"/>
            <a:r>
              <a:rPr lang="nb-NO" smtClean="0"/>
              <a:t>Virksomhet</a:t>
            </a:r>
          </a:p>
          <a:p>
            <a:pPr lvl="1"/>
            <a:r>
              <a:rPr lang="nb-NO" smtClean="0"/>
              <a:t>Prosess</a:t>
            </a:r>
          </a:p>
          <a:p>
            <a:pPr lvl="1"/>
            <a:r>
              <a:rPr lang="nb-NO" smtClean="0"/>
              <a:t>Tilstand</a:t>
            </a:r>
          </a:p>
          <a:p>
            <a:pPr lvl="1"/>
            <a:r>
              <a:rPr lang="nb-NO" smtClean="0"/>
              <a:t>Synkronisering</a:t>
            </a:r>
          </a:p>
          <a:p>
            <a:pPr lvl="1"/>
            <a:r>
              <a:rPr lang="nb-NO" smtClean="0"/>
              <a:t>Nummerering</a:t>
            </a:r>
          </a:p>
          <a:p>
            <a:pPr lvl="1"/>
            <a:r>
              <a:rPr lang="nb-NO" smtClean="0"/>
              <a:t>Kommentar</a:t>
            </a:r>
          </a:p>
        </p:txBody>
      </p:sp>
      <p:sp>
        <p:nvSpPr>
          <p:cNvPr id="2253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21FEC6E-153E-4B23-BE55-F82AAF2ADB5B}" type="slidenum">
              <a:rPr lang="nb-NO">
                <a:solidFill>
                  <a:srgbClr val="9E9FA3"/>
                </a:solidFill>
              </a:rPr>
              <a:pPr eaLnBrk="1" hangingPunct="1"/>
              <a:t>19</a:t>
            </a:fld>
            <a:endParaRPr lang="nb-NO">
              <a:solidFill>
                <a:srgbClr val="9E9FA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I den prosessorienterte organisasjon spør man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nb-NO" dirty="0"/>
              <a:t>Hva produserer vi?</a:t>
            </a:r>
          </a:p>
          <a:p>
            <a:pPr lvl="0"/>
            <a:r>
              <a:rPr lang="nb-NO" dirty="0"/>
              <a:t>Hvordan samarbeider vi internt for å frambringe produktene våre?</a:t>
            </a:r>
          </a:p>
          <a:p>
            <a:pPr lvl="0"/>
            <a:r>
              <a:rPr lang="nb-NO" dirty="0"/>
              <a:t>Hvem er kundene til det vi produserer?</a:t>
            </a:r>
          </a:p>
          <a:p>
            <a:pPr lvl="0"/>
            <a:r>
              <a:rPr lang="nb-NO" dirty="0"/>
              <a:t>Hvordan behandler vi kundene våre?</a:t>
            </a:r>
          </a:p>
          <a:p>
            <a:endParaRPr lang="nb-NO" dirty="0"/>
          </a:p>
          <a:p>
            <a:pPr marL="0" indent="0">
              <a:buNone/>
            </a:pPr>
            <a:r>
              <a:rPr lang="nb-NO" sz="2400" dirty="0"/>
              <a:t>Prosessorientering betyr å rette fokuset på hvordan medarbeidere fra ulike enheter samarbeider om felles oppgaver.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9D75B-CFD0-49BE-97CA-D1643BD77344}" type="slidenum">
              <a:rPr lang="nb-NO" smtClean="0"/>
              <a:pPr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941493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332656"/>
            <a:ext cx="7064459" cy="831760"/>
          </a:xfrm>
        </p:spPr>
        <p:txBody>
          <a:bodyPr/>
          <a:lstStyle/>
          <a:p>
            <a:pPr eaLnBrk="1" hangingPunct="1"/>
            <a:r>
              <a:rPr lang="nb-NO" smtClean="0"/>
              <a:t>Virksomhet</a:t>
            </a:r>
          </a:p>
        </p:txBody>
      </p:sp>
      <p:sp>
        <p:nvSpPr>
          <p:cNvPr id="2355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3196D49-A976-4FE1-9B6F-D75C3DABD20F}" type="slidenum">
              <a:rPr lang="nb-NO">
                <a:solidFill>
                  <a:srgbClr val="9E9FA3"/>
                </a:solidFill>
              </a:rPr>
              <a:pPr eaLnBrk="1" hangingPunct="1"/>
              <a:t>20</a:t>
            </a:fld>
            <a:endParaRPr lang="nb-NO">
              <a:solidFill>
                <a:srgbClr val="9E9FA3"/>
              </a:solidFill>
            </a:endParaRPr>
          </a:p>
        </p:txBody>
      </p:sp>
      <p:graphicFrame>
        <p:nvGraphicFramePr>
          <p:cNvPr id="23555" name="Object 3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333222126"/>
              </p:ext>
            </p:extLst>
          </p:nvPr>
        </p:nvGraphicFramePr>
        <p:xfrm>
          <a:off x="2051720" y="1166241"/>
          <a:ext cx="4967288" cy="51113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7" name="Visio" r:id="rId3" imgW="4872693" imgH="5015160" progId="Visio.Drawing.11">
                  <p:embed/>
                </p:oleObj>
              </mc:Choice>
              <mc:Fallback>
                <p:oleObj name="Visio" r:id="rId3" imgW="4872693" imgH="5015160" progId="Visio.Drawing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720" y="1166241"/>
                        <a:ext cx="4967288" cy="51113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Prosess</a:t>
            </a:r>
          </a:p>
        </p:txBody>
      </p:sp>
      <p:sp>
        <p:nvSpPr>
          <p:cNvPr id="2458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FE1C93B-B22C-4F7E-BB30-BA760B2B0186}" type="slidenum">
              <a:rPr lang="nb-NO">
                <a:solidFill>
                  <a:srgbClr val="9E9FA3"/>
                </a:solidFill>
              </a:rPr>
              <a:pPr eaLnBrk="1" hangingPunct="1"/>
              <a:t>21</a:t>
            </a:fld>
            <a:endParaRPr lang="nb-NO">
              <a:solidFill>
                <a:srgbClr val="9E9FA3"/>
              </a:solidFill>
            </a:endParaRPr>
          </a:p>
        </p:txBody>
      </p:sp>
      <p:graphicFrame>
        <p:nvGraphicFramePr>
          <p:cNvPr id="24579" name="Object 3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285140184"/>
              </p:ext>
            </p:extLst>
          </p:nvPr>
        </p:nvGraphicFramePr>
        <p:xfrm>
          <a:off x="2195736" y="1245530"/>
          <a:ext cx="5040313" cy="492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1" name="Visio" r:id="rId3" imgW="4655291" imgH="4545099" progId="Visio.Drawing.11">
                  <p:embed/>
                </p:oleObj>
              </mc:Choice>
              <mc:Fallback>
                <p:oleObj name="Visio" r:id="rId3" imgW="4655291" imgH="4545099" progId="Visio.Drawing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736" y="1245530"/>
                        <a:ext cx="5040313" cy="4921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Tilstand</a:t>
            </a:r>
          </a:p>
        </p:txBody>
      </p:sp>
      <p:sp>
        <p:nvSpPr>
          <p:cNvPr id="2560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DD54FD2-4189-4D92-BAA9-0301DB6AF813}" type="slidenum">
              <a:rPr lang="nb-NO">
                <a:solidFill>
                  <a:srgbClr val="9E9FA3"/>
                </a:solidFill>
              </a:rPr>
              <a:pPr eaLnBrk="1" hangingPunct="1"/>
              <a:t>22</a:t>
            </a:fld>
            <a:endParaRPr lang="nb-NO">
              <a:solidFill>
                <a:srgbClr val="9E9FA3"/>
              </a:solidFill>
            </a:endParaRPr>
          </a:p>
        </p:txBody>
      </p:sp>
      <p:graphicFrame>
        <p:nvGraphicFramePr>
          <p:cNvPr id="25603" name="Object 3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56772153"/>
              </p:ext>
            </p:extLst>
          </p:nvPr>
        </p:nvGraphicFramePr>
        <p:xfrm>
          <a:off x="2123728" y="1124744"/>
          <a:ext cx="5387975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5" name="Visio" r:id="rId3" imgW="5737684" imgH="5476961" progId="Visio.Drawing.11">
                  <p:embed/>
                </p:oleObj>
              </mc:Choice>
              <mc:Fallback>
                <p:oleObj name="Visio" r:id="rId3" imgW="5737684" imgH="5476961" progId="Visio.Drawing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3728" y="1124744"/>
                        <a:ext cx="5387975" cy="5143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Nummerering</a:t>
            </a:r>
          </a:p>
        </p:txBody>
      </p:sp>
      <p:sp>
        <p:nvSpPr>
          <p:cNvPr id="2662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161CB5B-0373-4772-9D29-88C6FCCAA98C}" type="slidenum">
              <a:rPr lang="nb-NO">
                <a:solidFill>
                  <a:srgbClr val="9E9FA3"/>
                </a:solidFill>
              </a:rPr>
              <a:pPr eaLnBrk="1" hangingPunct="1"/>
              <a:t>23</a:t>
            </a:fld>
            <a:endParaRPr lang="nb-NO">
              <a:solidFill>
                <a:srgbClr val="9E9FA3"/>
              </a:solidFill>
            </a:endParaRPr>
          </a:p>
        </p:txBody>
      </p:sp>
      <p:graphicFrame>
        <p:nvGraphicFramePr>
          <p:cNvPr id="26627" name="Object 3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90702530"/>
              </p:ext>
            </p:extLst>
          </p:nvPr>
        </p:nvGraphicFramePr>
        <p:xfrm>
          <a:off x="2051720" y="1213989"/>
          <a:ext cx="5111750" cy="496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9" name="Visio" r:id="rId3" imgW="4621666" imgH="4492713" progId="Visio.Drawing.11">
                  <p:embed/>
                </p:oleObj>
              </mc:Choice>
              <mc:Fallback>
                <p:oleObj name="Visio" r:id="rId3" imgW="4621666" imgH="4492713" progId="Visio.Drawing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720" y="1213989"/>
                        <a:ext cx="5111750" cy="4968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Synkronisering</a:t>
            </a: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ACF40DF-D600-4F23-834B-9D606F9CCD78}" type="slidenum">
              <a:rPr lang="nb-NO">
                <a:solidFill>
                  <a:srgbClr val="9E9FA3"/>
                </a:solidFill>
              </a:rPr>
              <a:pPr eaLnBrk="1" hangingPunct="1"/>
              <a:t>24</a:t>
            </a:fld>
            <a:endParaRPr lang="nb-NO">
              <a:solidFill>
                <a:srgbClr val="9E9FA3"/>
              </a:solidFill>
            </a:endParaRPr>
          </a:p>
        </p:txBody>
      </p:sp>
      <p:graphicFrame>
        <p:nvGraphicFramePr>
          <p:cNvPr id="27651" name="Object 2"/>
          <p:cNvGraphicFramePr>
            <a:graphicFrameLocks noChangeAspect="1"/>
          </p:cNvGraphicFramePr>
          <p:nvPr/>
        </p:nvGraphicFramePr>
        <p:xfrm>
          <a:off x="2143125" y="2668588"/>
          <a:ext cx="5572125" cy="184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83" name="Visio" r:id="rId3" imgW="4220557" imgH="1396730" progId="Visio.Drawing.11">
                  <p:embed/>
                </p:oleObj>
              </mc:Choice>
              <mc:Fallback>
                <p:oleObj name="Visio" r:id="rId3" imgW="4220557" imgH="1396730" progId="Visio.Drawing.11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25" y="2668588"/>
                        <a:ext cx="5572125" cy="184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Kommentar</a:t>
            </a:r>
          </a:p>
        </p:txBody>
      </p:sp>
      <p:sp>
        <p:nvSpPr>
          <p:cNvPr id="2867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1340105-0CEE-4DED-B242-DF26EA93654E}" type="slidenum">
              <a:rPr lang="nb-NO">
                <a:solidFill>
                  <a:srgbClr val="9E9FA3"/>
                </a:solidFill>
              </a:rPr>
              <a:pPr eaLnBrk="1" hangingPunct="1"/>
              <a:t>25</a:t>
            </a:fld>
            <a:endParaRPr lang="nb-NO">
              <a:solidFill>
                <a:srgbClr val="9E9FA3"/>
              </a:solidFill>
            </a:endParaRPr>
          </a:p>
        </p:txBody>
      </p:sp>
      <p:graphicFrame>
        <p:nvGraphicFramePr>
          <p:cNvPr id="28675" name="Object 3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519626203"/>
              </p:ext>
            </p:extLst>
          </p:nvPr>
        </p:nvGraphicFramePr>
        <p:xfrm>
          <a:off x="1619672" y="1232143"/>
          <a:ext cx="5543550" cy="491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07" name="Visio" r:id="rId3" imgW="5064172" imgH="4492713" progId="Visio.Drawing.11">
                  <p:embed/>
                </p:oleObj>
              </mc:Choice>
              <mc:Fallback>
                <p:oleObj name="Visio" r:id="rId3" imgW="5064172" imgH="4492713" progId="Visio.Drawing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672" y="1232143"/>
                        <a:ext cx="5543550" cy="4918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IPO-modell: eksempel fra en innkjøpsprosess</a:t>
            </a:r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1088E61-EA92-4AD7-8738-D780B65DA2F9}" type="slidenum">
              <a:rPr lang="nb-NO">
                <a:solidFill>
                  <a:srgbClr val="9E9FA3"/>
                </a:solidFill>
              </a:rPr>
              <a:pPr eaLnBrk="1" hangingPunct="1"/>
              <a:t>26</a:t>
            </a:fld>
            <a:endParaRPr lang="nb-NO">
              <a:solidFill>
                <a:srgbClr val="9E9FA3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0137946"/>
              </p:ext>
            </p:extLst>
          </p:nvPr>
        </p:nvGraphicFramePr>
        <p:xfrm>
          <a:off x="899592" y="2564904"/>
          <a:ext cx="7197240" cy="2509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33" name="Visio" r:id="rId3" imgW="8452104" imgH="2944368" progId="Visio.Drawing.11">
                  <p:embed/>
                </p:oleObj>
              </mc:Choice>
              <mc:Fallback>
                <p:oleObj name="Visio" r:id="rId3" imgW="8452104" imgH="2944368" progId="Visio.Drawing.11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2564904"/>
                        <a:ext cx="7197240" cy="25099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Metode for IPO-modellering</a:t>
            </a:r>
            <a:endParaRPr lang="nb-NO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61928" y="1772816"/>
            <a:ext cx="7840425" cy="4334069"/>
          </a:xfrm>
        </p:spPr>
        <p:txBody>
          <a:bodyPr/>
          <a:lstStyle/>
          <a:p>
            <a:r>
              <a:rPr lang="nb-NO" dirty="0" smtClean="0"/>
              <a:t>Identifiser aktivitetene</a:t>
            </a:r>
          </a:p>
          <a:p>
            <a:pPr lvl="1"/>
            <a:r>
              <a:rPr lang="nb-NO" dirty="0" smtClean="0"/>
              <a:t>Kan utelates dersom det allerede foreligger en RIS-modell</a:t>
            </a:r>
          </a:p>
          <a:p>
            <a:r>
              <a:rPr lang="nb-NO" dirty="0" smtClean="0"/>
              <a:t>Identifiser avleverende og mottakende enheter</a:t>
            </a:r>
          </a:p>
          <a:p>
            <a:pPr lvl="1"/>
            <a:r>
              <a:rPr lang="nb-NO" dirty="0" smtClean="0"/>
              <a:t>Påfør i modellen hvilke </a:t>
            </a:r>
            <a:r>
              <a:rPr lang="nb-NO" dirty="0"/>
              <a:t>enheter som prosessen mottar noe fra, og hvilke den leverer noe </a:t>
            </a:r>
            <a:r>
              <a:rPr lang="nb-NO" dirty="0" smtClean="0"/>
              <a:t>til</a:t>
            </a:r>
            <a:endParaRPr lang="nb-NO" dirty="0"/>
          </a:p>
          <a:p>
            <a:pPr marL="242884" lvl="1" indent="0">
              <a:buNone/>
            </a:pPr>
            <a:endParaRPr lang="nb-NO" dirty="0" smtClean="0"/>
          </a:p>
          <a:p>
            <a:r>
              <a:rPr lang="nb-NO" dirty="0" smtClean="0"/>
              <a:t>Identifiser overleveringene</a:t>
            </a:r>
          </a:p>
          <a:p>
            <a:pPr lvl="1"/>
            <a:r>
              <a:rPr lang="nb-NO" dirty="0" smtClean="0"/>
              <a:t>Påfør </a:t>
            </a:r>
            <a:r>
              <a:rPr lang="nb-NO" dirty="0"/>
              <a:t>hva som mottas og hva som leveres for hver av enhetene i omgivelsene. </a:t>
            </a:r>
            <a:endParaRPr lang="nb-NO" dirty="0" smtClean="0"/>
          </a:p>
          <a:p>
            <a:pPr lvl="1"/>
            <a:r>
              <a:rPr lang="nb-NO" dirty="0" smtClean="0"/>
              <a:t>Hva </a:t>
            </a:r>
            <a:r>
              <a:rPr lang="nb-NO" dirty="0"/>
              <a:t>må prosessen motta fra andre for at den skal kunne produsere sine resultater? Hva trenger andre prosesser for å kunne utføre sine aktiviteter? </a:t>
            </a:r>
          </a:p>
          <a:p>
            <a:pPr lvl="1"/>
            <a:endParaRPr lang="nb-NO" dirty="0" smtClean="0"/>
          </a:p>
          <a:p>
            <a:endParaRPr lang="nb-NO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9D75B-CFD0-49BE-97CA-D1643BD77344}" type="slidenum">
              <a:rPr lang="nb-NO" smtClean="0"/>
              <a:pPr/>
              <a:t>27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594540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Prosessmodellering - gjennomføring</a:t>
            </a:r>
            <a:endParaRPr lang="nb-NO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nb-NO" dirty="0" smtClean="0"/>
              <a:t>Bestem formålet med modelleringsarbeidet</a:t>
            </a:r>
          </a:p>
          <a:p>
            <a:pPr marL="457200" indent="-457200">
              <a:buFont typeface="+mj-lt"/>
              <a:buAutoNum type="arabicPeriod"/>
            </a:pPr>
            <a:r>
              <a:rPr lang="nb-NO" dirty="0" smtClean="0"/>
              <a:t>Få oversikt over det store bildet</a:t>
            </a:r>
          </a:p>
          <a:p>
            <a:pPr marL="457200" indent="-457200">
              <a:buFont typeface="+mj-lt"/>
              <a:buAutoNum type="arabicPeriod"/>
            </a:pPr>
            <a:r>
              <a:rPr lang="nb-NO" dirty="0" smtClean="0"/>
              <a:t>Utfør intervjuer med sentrale ledere</a:t>
            </a:r>
          </a:p>
          <a:p>
            <a:pPr marL="457200" indent="-457200">
              <a:buFont typeface="+mj-lt"/>
              <a:buAutoNum type="arabicPeriod"/>
            </a:pPr>
            <a:r>
              <a:rPr lang="nb-NO" dirty="0" smtClean="0"/>
              <a:t>Modellering i gruppe</a:t>
            </a:r>
          </a:p>
          <a:p>
            <a:pPr marL="457200" indent="-457200">
              <a:buFont typeface="+mj-lt"/>
              <a:buAutoNum type="arabicPeriod"/>
            </a:pPr>
            <a:r>
              <a:rPr lang="nb-NO" dirty="0" smtClean="0"/>
              <a:t>Send modellen på høring</a:t>
            </a:r>
          </a:p>
          <a:p>
            <a:pPr marL="457200" indent="-457200">
              <a:buFont typeface="+mj-lt"/>
              <a:buAutoNum type="arabicPeriod"/>
            </a:pPr>
            <a:r>
              <a:rPr lang="nb-NO" dirty="0" smtClean="0"/>
              <a:t>Se over, revider og valider modellen</a:t>
            </a:r>
          </a:p>
          <a:p>
            <a:pPr marL="457200" indent="-457200">
              <a:buFont typeface="+mj-lt"/>
              <a:buAutoNum type="arabicPeriod"/>
            </a:pPr>
            <a:r>
              <a:rPr lang="nb-NO" i="1" dirty="0" smtClean="0"/>
              <a:t>Analyser prosessen</a:t>
            </a:r>
          </a:p>
          <a:p>
            <a:pPr marL="457200" indent="-457200">
              <a:buFont typeface="+mj-lt"/>
              <a:buAutoNum type="arabicPeriod"/>
            </a:pPr>
            <a:r>
              <a:rPr lang="nb-NO" i="1" dirty="0" smtClean="0"/>
              <a:t>Sett i verk tiltak på bakgrunn av analysen</a:t>
            </a:r>
            <a:endParaRPr lang="nb-NO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9D75B-CFD0-49BE-97CA-D1643BD77344}" type="slidenum">
              <a:rPr lang="nb-NO" smtClean="0"/>
              <a:pPr/>
              <a:t>28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5850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Prosessperspektivet betyr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4778" y="1844824"/>
            <a:ext cx="7840425" cy="4334069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nb-NO" dirty="0"/>
              <a:t>At fokus er rettet mot kundene, kundenes behov og de prosessene som produserer de produktene og tjenestene som tilbys.</a:t>
            </a:r>
          </a:p>
          <a:p>
            <a:pPr lvl="0"/>
            <a:r>
              <a:rPr lang="nb-NO" dirty="0"/>
              <a:t>At hver prosess er beskrevet og gjort kjent.</a:t>
            </a:r>
          </a:p>
          <a:p>
            <a:pPr lvl="0"/>
            <a:r>
              <a:rPr lang="nb-NO" dirty="0"/>
              <a:t>At hver prosess har en prosesseier.</a:t>
            </a:r>
          </a:p>
          <a:p>
            <a:pPr lvl="0"/>
            <a:r>
              <a:rPr lang="nb-NO" dirty="0"/>
              <a:t>At samspillet og grenseflatene mellom prosessene er definert og etablert.</a:t>
            </a:r>
          </a:p>
          <a:p>
            <a:pPr lvl="0"/>
            <a:r>
              <a:rPr lang="nb-NO" dirty="0"/>
              <a:t>At det settes mål for ytelse og resultater for prosessene.</a:t>
            </a:r>
          </a:p>
          <a:p>
            <a:pPr lvl="0"/>
            <a:r>
              <a:rPr lang="nb-NO" dirty="0"/>
              <a:t>At måloppnåelsen overvåkes og evalueres.</a:t>
            </a:r>
          </a:p>
          <a:p>
            <a:pPr lvl="0"/>
            <a:r>
              <a:rPr lang="nb-NO" dirty="0"/>
              <a:t>At prosessene og samspillet mellom dem videreutvikles kontinuerlig.</a:t>
            </a:r>
          </a:p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9D75B-CFD0-49BE-97CA-D1643BD77344}" type="slidenum">
              <a:rPr lang="nb-NO" smtClean="0"/>
              <a:pPr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42586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Definisjon av prosess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/>
              <a:t>Det flere personer fra ulike enheter i organisasjonen til sammen utfører for å behandle en sak fra den oppstår til den er ferdigbehandlet og overlevert kunden, inklusiv de ressurser som benyttes og de regler som regulerer behandlingen, omtaler vi som prosess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9D75B-CFD0-49BE-97CA-D1643BD77344}" type="slidenum">
              <a:rPr lang="nb-NO" smtClean="0"/>
              <a:pPr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278835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9750" y="850900"/>
            <a:ext cx="8135938" cy="633884"/>
          </a:xfrm>
        </p:spPr>
        <p:txBody>
          <a:bodyPr>
            <a:normAutofit fontScale="90000"/>
          </a:bodyPr>
          <a:lstStyle/>
          <a:p>
            <a:r>
              <a:rPr lang="nb-NO" dirty="0" smtClean="0"/>
              <a:t>Arbeidsmodell som viser hvilke elementer en prosess består av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F4771-B933-422A-86B1-1B8A24ECBA64}" type="slidenum">
              <a:rPr lang="nb-NO" smtClean="0"/>
              <a:pPr/>
              <a:t>5</a:t>
            </a:fld>
            <a:endParaRPr lang="nb-NO"/>
          </a:p>
        </p:txBody>
      </p:sp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682" y="1682534"/>
            <a:ext cx="6967900" cy="4289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601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Arbeids- og informasjonsflyten</a:t>
            </a:r>
            <a:endParaRPr lang="nb-NO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DDC8-1D0B-4B83-8CF0-4F24D54506BB}" type="slidenum">
              <a:rPr lang="nb-NO" smtClean="0"/>
              <a:pPr/>
              <a:t>6</a:t>
            </a:fld>
            <a:endParaRPr lang="nb-NO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413" y="2253408"/>
            <a:ext cx="7970883" cy="2778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1"/>
          <p:cNvSpPr>
            <a:spLocks noChangeArrowheads="1"/>
          </p:cNvSpPr>
          <p:nvPr/>
        </p:nvSpPr>
        <p:spPr bwMode="auto">
          <a:xfrm>
            <a:off x="5795964" y="1273749"/>
            <a:ext cx="2819765" cy="650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1435" tIns="45718" rIns="91435" bIns="45718">
            <a:spAutoFit/>
          </a:bodyPr>
          <a:lstStyle/>
          <a:p>
            <a:pPr eaLnBrk="0" hangingPunct="0"/>
            <a:r>
              <a:rPr lang="nb-NO" i="1" dirty="0" smtClean="0">
                <a:latin typeface="Times New Roman" pitchFamily="18" charset="0"/>
              </a:rPr>
              <a:t>En samling av roller som </a:t>
            </a:r>
          </a:p>
          <a:p>
            <a:pPr eaLnBrk="0" hangingPunct="0"/>
            <a:r>
              <a:rPr lang="nb-NO" i="1" dirty="0" smtClean="0">
                <a:latin typeface="Times New Roman" pitchFamily="18" charset="0"/>
              </a:rPr>
              <a:t>samarbeider om å nå et mål</a:t>
            </a:r>
            <a:endParaRPr lang="nb-NO" i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323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Prosessmodellering - formål</a:t>
            </a:r>
            <a:endParaRPr lang="nb-NO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2212" y="1844824"/>
            <a:ext cx="7840425" cy="4334069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nb-NO" dirty="0"/>
              <a:t>Når vi har behov for å få etablert en felles forståelse av nåsituasjonen.</a:t>
            </a:r>
          </a:p>
          <a:p>
            <a:pPr lvl="0"/>
            <a:r>
              <a:rPr lang="nb-NO" dirty="0"/>
              <a:t>Når vi skal dokumentere prosessen.</a:t>
            </a:r>
          </a:p>
          <a:p>
            <a:pPr lvl="0"/>
            <a:r>
              <a:rPr lang="nb-NO" dirty="0"/>
              <a:t>Når vi skal analysere prosessen med tanke på forbedring.</a:t>
            </a:r>
          </a:p>
          <a:p>
            <a:pPr lvl="0"/>
            <a:r>
              <a:rPr lang="nb-NO" dirty="0"/>
              <a:t>Når vi skal utforme en ny utgave av prosessen.</a:t>
            </a:r>
          </a:p>
          <a:p>
            <a:pPr lvl="0"/>
            <a:r>
              <a:rPr lang="nb-NO" dirty="0"/>
              <a:t>Når vi planlegger implementeringen av den nye prosessen for å klargjøre forskjellen mellom dagens situasjon og ønsket situasjon.</a:t>
            </a:r>
          </a:p>
          <a:p>
            <a:pPr lvl="0"/>
            <a:r>
              <a:rPr lang="nb-NO" dirty="0"/>
              <a:t>Når vi forvalter en prosess, gjerne som en del av et system for kvalitetsstyring.</a:t>
            </a:r>
          </a:p>
          <a:p>
            <a:endParaRPr lang="nb-NO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9D75B-CFD0-49BE-97CA-D1643BD77344}" type="slidenum">
              <a:rPr lang="nb-NO" smtClean="0"/>
              <a:pPr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8543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Modelleringsteknikk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nb-NO" dirty="0" smtClean="0"/>
              <a:t> </a:t>
            </a:r>
            <a:r>
              <a:rPr lang="nb-NO" sz="2400" dirty="0" smtClean="0">
                <a:cs typeface="Times New Roman" pitchFamily="18" charset="0"/>
              </a:rPr>
              <a:t>Består av:</a:t>
            </a:r>
          </a:p>
          <a:p>
            <a:pPr lvl="1">
              <a:lnSpc>
                <a:spcPct val="90000"/>
              </a:lnSpc>
            </a:pPr>
            <a:r>
              <a:rPr lang="nb-NO" sz="2000" i="1" dirty="0" smtClean="0">
                <a:cs typeface="Times New Roman" pitchFamily="18" charset="0"/>
              </a:rPr>
              <a:t>et sett med regler</a:t>
            </a:r>
            <a:r>
              <a:rPr lang="nb-NO" sz="2000" dirty="0" smtClean="0">
                <a:cs typeface="Times New Roman" pitchFamily="18" charset="0"/>
              </a:rPr>
              <a:t> for å lage og for å lese grafiske modeller</a:t>
            </a:r>
          </a:p>
          <a:p>
            <a:pPr lvl="1">
              <a:lnSpc>
                <a:spcPct val="90000"/>
              </a:lnSpc>
            </a:pPr>
            <a:endParaRPr lang="nb-NO" sz="2000" dirty="0" smtClean="0"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nb-NO" sz="2400" dirty="0" smtClean="0">
                <a:cs typeface="Times New Roman" pitchFamily="18" charset="0"/>
              </a:rPr>
              <a:t>Karakteriseres ved:</a:t>
            </a:r>
          </a:p>
          <a:p>
            <a:pPr lvl="1">
              <a:lnSpc>
                <a:spcPct val="90000"/>
              </a:lnSpc>
            </a:pPr>
            <a:r>
              <a:rPr lang="nb-NO" sz="2000" dirty="0" smtClean="0">
                <a:cs typeface="Times New Roman" pitchFamily="18" charset="0"/>
              </a:rPr>
              <a:t>de </a:t>
            </a:r>
            <a:r>
              <a:rPr lang="nb-NO" sz="2000" i="1" dirty="0" smtClean="0">
                <a:cs typeface="Times New Roman" pitchFamily="18" charset="0"/>
              </a:rPr>
              <a:t>forholdene</a:t>
            </a:r>
            <a:r>
              <a:rPr lang="nb-NO" sz="2000" dirty="0" smtClean="0">
                <a:cs typeface="Times New Roman" pitchFamily="18" charset="0"/>
              </a:rPr>
              <a:t> fra virkeligheten som den gjør det mulig å beskrive, </a:t>
            </a:r>
          </a:p>
          <a:p>
            <a:pPr lvl="1">
              <a:lnSpc>
                <a:spcPct val="90000"/>
              </a:lnSpc>
            </a:pPr>
            <a:r>
              <a:rPr lang="nb-NO" sz="2000" dirty="0" smtClean="0">
                <a:cs typeface="Times New Roman" pitchFamily="18" charset="0"/>
              </a:rPr>
              <a:t>de </a:t>
            </a:r>
            <a:r>
              <a:rPr lang="nb-NO" sz="2000" i="1" dirty="0" smtClean="0">
                <a:cs typeface="Times New Roman" pitchFamily="18" charset="0"/>
              </a:rPr>
              <a:t>symbolene</a:t>
            </a:r>
            <a:r>
              <a:rPr lang="nb-NO" sz="2000" dirty="0" smtClean="0">
                <a:cs typeface="Times New Roman" pitchFamily="18" charset="0"/>
              </a:rPr>
              <a:t> som den bruker for å fremstille disse komponentene, og </a:t>
            </a:r>
          </a:p>
          <a:p>
            <a:pPr lvl="1">
              <a:lnSpc>
                <a:spcPct val="90000"/>
              </a:lnSpc>
            </a:pPr>
            <a:r>
              <a:rPr lang="nb-NO" sz="2000" dirty="0" smtClean="0">
                <a:cs typeface="Times New Roman" pitchFamily="18" charset="0"/>
              </a:rPr>
              <a:t>den </a:t>
            </a:r>
            <a:r>
              <a:rPr lang="nb-NO" sz="2000" dirty="0" err="1" smtClean="0">
                <a:cs typeface="Times New Roman" pitchFamily="18" charset="0"/>
              </a:rPr>
              <a:t>layoutmessige</a:t>
            </a:r>
            <a:r>
              <a:rPr lang="nb-NO" sz="2000" dirty="0" smtClean="0">
                <a:cs typeface="Times New Roman" pitchFamily="18" charset="0"/>
              </a:rPr>
              <a:t> </a:t>
            </a:r>
            <a:r>
              <a:rPr lang="nb-NO" sz="2000" i="1" dirty="0" smtClean="0">
                <a:cs typeface="Times New Roman" pitchFamily="18" charset="0"/>
              </a:rPr>
              <a:t>utformingen</a:t>
            </a:r>
            <a:r>
              <a:rPr lang="nb-NO" sz="2000" dirty="0" smtClean="0">
                <a:cs typeface="Times New Roman" pitchFamily="18" charset="0"/>
              </a:rPr>
              <a:t> som modellen skal ha</a:t>
            </a:r>
          </a:p>
          <a:p>
            <a:pPr lvl="1">
              <a:lnSpc>
                <a:spcPct val="90000"/>
              </a:lnSpc>
            </a:pPr>
            <a:endParaRPr lang="nb-NO" sz="2000" dirty="0" smtClean="0"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nb-NO" sz="2400" dirty="0" smtClean="0">
                <a:cs typeface="Times New Roman" pitchFamily="18" charset="0"/>
              </a:rPr>
              <a:t>Baseres på et </a:t>
            </a:r>
            <a:r>
              <a:rPr lang="nb-NO" sz="2400" i="1" dirty="0" smtClean="0">
                <a:cs typeface="Times New Roman" pitchFamily="18" charset="0"/>
              </a:rPr>
              <a:t>perspektiv:</a:t>
            </a:r>
          </a:p>
          <a:p>
            <a:pPr lvl="1">
              <a:lnSpc>
                <a:spcPct val="90000"/>
              </a:lnSpc>
            </a:pPr>
            <a:r>
              <a:rPr lang="nb-NO" sz="2000" dirty="0" smtClean="0">
                <a:cs typeface="Times New Roman" pitchFamily="18" charset="0"/>
              </a:rPr>
              <a:t>Perspektivet styrer hvilke forhold fra </a:t>
            </a:r>
            <a:r>
              <a:rPr lang="nb-NO" sz="2000" i="1" dirty="0" smtClean="0">
                <a:cs typeface="Times New Roman" pitchFamily="18" charset="0"/>
              </a:rPr>
              <a:t>virkeligheten</a:t>
            </a:r>
            <a:r>
              <a:rPr lang="nb-NO" sz="2000" dirty="0" smtClean="0">
                <a:cs typeface="Times New Roman" pitchFamily="18" charset="0"/>
              </a:rPr>
              <a:t> som regnes som betydningsfulle, og hvilke man ikke bryr seg om</a:t>
            </a:r>
          </a:p>
          <a:p>
            <a:endParaRPr lang="nb-NO" dirty="0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71CA544-BE03-498D-920B-4B3424F17CF3}" type="slidenum">
              <a:rPr lang="nb-NO">
                <a:solidFill>
                  <a:srgbClr val="9E9FA3"/>
                </a:solidFill>
              </a:rPr>
              <a:pPr eaLnBrk="1" hangingPunct="1"/>
              <a:t>8</a:t>
            </a:fld>
            <a:endParaRPr lang="nb-NO">
              <a:solidFill>
                <a:srgbClr val="9E9FA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RIS-teknikken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dirty="0"/>
              <a:t>Den synliggjør hvilke roller som er involvert i prosessen.</a:t>
            </a:r>
          </a:p>
          <a:p>
            <a:pPr lvl="0"/>
            <a:r>
              <a:rPr lang="nb-NO" dirty="0"/>
              <a:t>Den synliggjør hva hver enkelt rolle utfører.</a:t>
            </a:r>
          </a:p>
          <a:p>
            <a:pPr lvl="0"/>
            <a:r>
              <a:rPr lang="nb-NO" dirty="0"/>
              <a:t>Den synliggjør hvilke relasjoner det er mellom de ulike rollene.</a:t>
            </a:r>
          </a:p>
          <a:p>
            <a:pPr lvl="0"/>
            <a:r>
              <a:rPr lang="nb-NO" dirty="0"/>
              <a:t>Den synliggjør hva som overleveres fra en rolle til en annen</a:t>
            </a:r>
            <a:r>
              <a:rPr lang="nb-NO" dirty="0" smtClean="0"/>
              <a:t>.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9D75B-CFD0-49BE-97CA-D1643BD77344}" type="slidenum">
              <a:rPr lang="nb-NO" smtClean="0"/>
              <a:pPr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63740732"/>
      </p:ext>
    </p:extLst>
  </p:cSld>
  <p:clrMapOvr>
    <a:masterClrMapping/>
  </p:clrMapOvr>
</p:sld>
</file>

<file path=ppt/theme/theme1.xml><?xml version="1.0" encoding="utf-8"?>
<a:theme xmlns:a="http://schemas.openxmlformats.org/drawingml/2006/main" name="1_NHH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NHH_hvit_3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HH_hvit_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H_hvit_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H_hvit_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H_hvit_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H_hvit_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H_hvit_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HH_hvit_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HH_hvit_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HH_hvit_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HH_hvit_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HH_hvit_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HH_hvit_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HH_hvit_3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8410F"/>
        </a:accent1>
        <a:accent2>
          <a:srgbClr val="C6C700"/>
        </a:accent2>
        <a:accent3>
          <a:srgbClr val="FFFFFF"/>
        </a:accent3>
        <a:accent4>
          <a:srgbClr val="000000"/>
        </a:accent4>
        <a:accent5>
          <a:srgbClr val="AEB0AA"/>
        </a:accent5>
        <a:accent6>
          <a:srgbClr val="B3B400"/>
        </a:accent6>
        <a:hlink>
          <a:srgbClr val="82001E"/>
        </a:hlink>
        <a:folHlink>
          <a:srgbClr val="F09F1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NHH Template">
  <a:themeElements>
    <a:clrScheme name="NHH_hvit_3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8410F"/>
      </a:accent1>
      <a:accent2>
        <a:srgbClr val="C6C700"/>
      </a:accent2>
      <a:accent3>
        <a:srgbClr val="FFFFFF"/>
      </a:accent3>
      <a:accent4>
        <a:srgbClr val="000000"/>
      </a:accent4>
      <a:accent5>
        <a:srgbClr val="AEB0AA"/>
      </a:accent5>
      <a:accent6>
        <a:srgbClr val="B3B400"/>
      </a:accent6>
      <a:hlink>
        <a:srgbClr val="82001E"/>
      </a:hlink>
      <a:folHlink>
        <a:srgbClr val="F09F15"/>
      </a:folHlink>
    </a:clrScheme>
    <a:fontScheme name="NHH_hvit_3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HH_hvit_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H_hvit_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H_hvit_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H_hvit_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H_hvit_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H_hvit_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HH_hvit_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HH_hvit_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HH_hvit_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HH_hvit_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HH_hvit_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HH_hvit_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HH_hvit_3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8410F"/>
        </a:accent1>
        <a:accent2>
          <a:srgbClr val="C6C700"/>
        </a:accent2>
        <a:accent3>
          <a:srgbClr val="FFFFFF"/>
        </a:accent3>
        <a:accent4>
          <a:srgbClr val="000000"/>
        </a:accent4>
        <a:accent5>
          <a:srgbClr val="AEB0AA"/>
        </a:accent5>
        <a:accent6>
          <a:srgbClr val="B3B400"/>
        </a:accent6>
        <a:hlink>
          <a:srgbClr val="82001E"/>
        </a:hlink>
        <a:folHlink>
          <a:srgbClr val="F09F1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eme1">
  <a:themeElements>
    <a:clrScheme name="NHH">
      <a:dk1>
        <a:sysClr val="windowText" lastClr="000000"/>
      </a:dk1>
      <a:lt1>
        <a:sysClr val="window" lastClr="FFFFFF"/>
      </a:lt1>
      <a:dk2>
        <a:srgbClr val="003A54"/>
      </a:dk2>
      <a:lt2>
        <a:srgbClr val="C9CACC"/>
      </a:lt2>
      <a:accent1>
        <a:srgbClr val="D1520F"/>
      </a:accent1>
      <a:accent2>
        <a:srgbClr val="C9CACC"/>
      </a:accent2>
      <a:accent3>
        <a:srgbClr val="919295"/>
      </a:accent3>
      <a:accent4>
        <a:srgbClr val="C8E1E4"/>
      </a:accent4>
      <a:accent5>
        <a:srgbClr val="A1C5CA"/>
      </a:accent5>
      <a:accent6>
        <a:srgbClr val="BEB7AD"/>
      </a:accent6>
      <a:hlink>
        <a:srgbClr val="0000FF"/>
      </a:hlink>
      <a:folHlink>
        <a:srgbClr val="800080"/>
      </a:folHlink>
    </a:clrScheme>
    <a:fontScheme name="Office klassis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</a:spPr>
      <a:bodyPr rtlCol="0" anchor="ctr"/>
      <a:lstStyle>
        <a:defPPr algn="ctr">
          <a:defRPr dirty="0" err="1" smtClean="0">
            <a:solidFill>
              <a:srgbClr val="00314A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2800" dirty="0" err="1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Datamaskinens oppbygning og virkemåte</Template>
  <TotalTime>2815</TotalTime>
  <Words>620</Words>
  <Application>Microsoft Office PowerPoint</Application>
  <PresentationFormat>Skjermfremvisning (4:3)</PresentationFormat>
  <Paragraphs>128</Paragraphs>
  <Slides>28</Slides>
  <Notes>1</Notes>
  <HiddenSlides>0</HiddenSlides>
  <MMClips>0</MMClips>
  <ScaleCrop>false</ScaleCrop>
  <HeadingPairs>
    <vt:vector size="8" baseType="variant">
      <vt:variant>
        <vt:lpstr>Brukte skrifter</vt:lpstr>
      </vt:variant>
      <vt:variant>
        <vt:i4>4</vt:i4>
      </vt:variant>
      <vt:variant>
        <vt:lpstr>Tema</vt:lpstr>
      </vt:variant>
      <vt:variant>
        <vt:i4>3</vt:i4>
      </vt:variant>
      <vt:variant>
        <vt:lpstr>Innebygde OLE-servere</vt:lpstr>
      </vt:variant>
      <vt:variant>
        <vt:i4>1</vt:i4>
      </vt:variant>
      <vt:variant>
        <vt:lpstr>Lysbildetitler</vt:lpstr>
      </vt:variant>
      <vt:variant>
        <vt:i4>28</vt:i4>
      </vt:variant>
    </vt:vector>
  </HeadingPairs>
  <TitlesOfParts>
    <vt:vector size="36" baseType="lpstr">
      <vt:lpstr>Arial</vt:lpstr>
      <vt:lpstr>Calibri</vt:lpstr>
      <vt:lpstr>Georgia</vt:lpstr>
      <vt:lpstr>Times New Roman</vt:lpstr>
      <vt:lpstr>1_NHH Template</vt:lpstr>
      <vt:lpstr>NHH Template</vt:lpstr>
      <vt:lpstr>Theme1</vt:lpstr>
      <vt:lpstr>Visio</vt:lpstr>
      <vt:lpstr>PowerPoint-presentasjon</vt:lpstr>
      <vt:lpstr>I den prosessorienterte organisasjon spør man</vt:lpstr>
      <vt:lpstr>Prosessperspektivet betyr</vt:lpstr>
      <vt:lpstr>Definisjon av prosess</vt:lpstr>
      <vt:lpstr>Arbeidsmodell som viser hvilke elementer en prosess består av</vt:lpstr>
      <vt:lpstr>Arbeids- og informasjonsflyten</vt:lpstr>
      <vt:lpstr>Prosessmodellering - formål</vt:lpstr>
      <vt:lpstr>Modelleringsteknikk</vt:lpstr>
      <vt:lpstr>RIS-teknikken</vt:lpstr>
      <vt:lpstr>Rolle</vt:lpstr>
      <vt:lpstr>Aktivitet</vt:lpstr>
      <vt:lpstr>Overlevering</vt:lpstr>
      <vt:lpstr>Samhandling</vt:lpstr>
      <vt:lpstr>Utforming</vt:lpstr>
      <vt:lpstr>Valg</vt:lpstr>
      <vt:lpstr>Gjentakelse</vt:lpstr>
      <vt:lpstr>Bruk av tekst</vt:lpstr>
      <vt:lpstr>Typer av aktiviteter</vt:lpstr>
      <vt:lpstr>RIS Basic og RIS Advanced</vt:lpstr>
      <vt:lpstr>Virksomhet</vt:lpstr>
      <vt:lpstr>Prosess</vt:lpstr>
      <vt:lpstr>Tilstand</vt:lpstr>
      <vt:lpstr>Nummerering</vt:lpstr>
      <vt:lpstr>Synkronisering</vt:lpstr>
      <vt:lpstr>Kommentar</vt:lpstr>
      <vt:lpstr>IPO-modell: eksempel fra en innkjøpsprosess</vt:lpstr>
      <vt:lpstr>Metode for IPO-modellering</vt:lpstr>
      <vt:lpstr>Prosessmodellering - gjennomføring</vt:lpstr>
    </vt:vector>
  </TitlesOfParts>
  <Company>Norw. School of Econ. and Bus.Adm.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RIS-teknikken</dc:title>
  <dc:creator>Jon Iden</dc:creator>
  <cp:lastModifiedBy>Malgorzata Bak</cp:lastModifiedBy>
  <cp:revision>95</cp:revision>
  <dcterms:created xsi:type="dcterms:W3CDTF">2007-11-06T11:48:08Z</dcterms:created>
  <dcterms:modified xsi:type="dcterms:W3CDTF">2016-01-14T10:59:29Z</dcterms:modified>
</cp:coreProperties>
</file>