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  <p:sldMasterId id="2147483669" r:id="rId2"/>
    <p:sldMasterId id="2147483814" r:id="rId3"/>
  </p:sldMasterIdLst>
  <p:notesMasterIdLst>
    <p:notesMasterId r:id="rId20"/>
  </p:notesMasterIdLst>
  <p:handoutMasterIdLst>
    <p:handoutMasterId r:id="rId21"/>
  </p:handoutMasterIdLst>
  <p:sldIdLst>
    <p:sldId id="363" r:id="rId4"/>
    <p:sldId id="316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64" r:id="rId13"/>
    <p:sldId id="346" r:id="rId14"/>
    <p:sldId id="347" r:id="rId15"/>
    <p:sldId id="348" r:id="rId16"/>
    <p:sldId id="349" r:id="rId17"/>
    <p:sldId id="350" r:id="rId18"/>
    <p:sldId id="351" r:id="rId19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71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3300"/>
    <a:srgbClr val="FFFF00"/>
    <a:srgbClr val="82001E"/>
    <a:srgbClr val="9E9FA3"/>
    <a:srgbClr val="0030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00" autoAdjust="0"/>
    <p:restoredTop sz="94660"/>
  </p:normalViewPr>
  <p:slideViewPr>
    <p:cSldViewPr>
      <p:cViewPr varScale="1">
        <p:scale>
          <a:sx n="117" d="100"/>
          <a:sy n="117" d="100"/>
        </p:scale>
        <p:origin x="1056" y="108"/>
      </p:cViewPr>
      <p:guideLst>
        <p:guide orient="horz" pos="1071"/>
        <p:guide pos="3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5AE8CB9-BC5B-49B6-A7A0-2A2537177E84}" type="datetimeFigureOut">
              <a:rPr lang="en-US"/>
              <a:pPr>
                <a:defRPr/>
              </a:pPr>
              <a:t>1/14/2016</a:t>
            </a:fld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70C6AAE-D12C-407C-A64F-012F27BB0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15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Klikk for å redigere tekststiler i malen</a:t>
            </a:r>
          </a:p>
          <a:p>
            <a:pPr lvl="1"/>
            <a:r>
              <a:rPr lang="en-US" noProof="0" smtClean="0"/>
              <a:t>Andre nivå</a:t>
            </a:r>
          </a:p>
          <a:p>
            <a:pPr lvl="2"/>
            <a:r>
              <a:rPr lang="en-US" noProof="0" smtClean="0"/>
              <a:t>Tredje nivå</a:t>
            </a:r>
          </a:p>
          <a:p>
            <a:pPr lvl="3"/>
            <a:r>
              <a:rPr lang="en-US" noProof="0" smtClean="0"/>
              <a:t>Fjerde nivå</a:t>
            </a:r>
          </a:p>
          <a:p>
            <a:pPr lvl="4"/>
            <a:r>
              <a:rPr lang="en-US" noProof="0" smtClean="0"/>
              <a:t>Femte nivå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BB5BB56-843D-4C24-8AFA-7212D6BF93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87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79388" y="6061075"/>
            <a:ext cx="8785225" cy="0"/>
          </a:xfrm>
          <a:prstGeom prst="line">
            <a:avLst/>
          </a:prstGeom>
          <a:noFill/>
          <a:ln w="9525">
            <a:solidFill>
              <a:srgbClr val="00306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179388" y="6613525"/>
            <a:ext cx="8785225" cy="0"/>
          </a:xfrm>
          <a:prstGeom prst="line">
            <a:avLst/>
          </a:prstGeom>
          <a:noFill/>
          <a:ln w="9525">
            <a:solidFill>
              <a:srgbClr val="00306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179388" y="836613"/>
            <a:ext cx="8785225" cy="0"/>
          </a:xfrm>
          <a:prstGeom prst="line">
            <a:avLst/>
          </a:prstGeom>
          <a:noFill/>
          <a:ln w="9525">
            <a:solidFill>
              <a:srgbClr val="00306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pic>
        <p:nvPicPr>
          <p:cNvPr id="8" name="Picture 10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19100"/>
            <a:ext cx="1368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350" y="1196975"/>
            <a:ext cx="6769100" cy="1470025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708275"/>
            <a:ext cx="6769100" cy="792163"/>
          </a:xfrm>
        </p:spPr>
        <p:txBody>
          <a:bodyPr/>
          <a:lstStyle>
            <a:lvl1pPr marL="0" indent="0">
              <a:buFontTx/>
              <a:buNone/>
              <a:defRPr sz="2800" b="1">
                <a:solidFill>
                  <a:srgbClr val="9E9FA3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403350" y="3717925"/>
            <a:ext cx="2592388" cy="215900"/>
          </a:xfrm>
        </p:spPr>
        <p:txBody>
          <a:bodyPr/>
          <a:lstStyle>
            <a:lvl1pPr algn="l">
              <a:defRPr sz="1200"/>
            </a:lvl1pPr>
          </a:lstStyle>
          <a:p>
            <a:pPr>
              <a:defRPr/>
            </a:pPr>
            <a:fld id="{56FCB348-A866-4B5C-8566-E36C70C5B0D3}" type="datetime1">
              <a:rPr lang="nb-NO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03350" y="3500438"/>
            <a:ext cx="6769100" cy="217487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nb-NO"/>
              <a:t>Jon Iden</a:t>
            </a:r>
          </a:p>
        </p:txBody>
      </p:sp>
    </p:spTree>
    <p:extLst>
      <p:ext uri="{BB962C8B-B14F-4D97-AF65-F5344CB8AC3E}">
        <p14:creationId xmlns:p14="http://schemas.microsoft.com/office/powerpoint/2010/main" val="1459923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44675"/>
            <a:ext cx="3997325" cy="4679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9475" y="1844675"/>
            <a:ext cx="3997325" cy="4679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11508-D98A-4D99-BF1D-69C9E96E8A4B}" type="datetime1">
              <a:rPr lang="nb-NO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Jon Iden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00A13-F02F-4FD0-8DEB-2013C422144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820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46779-57DD-4794-A8FB-798103BC0486}" type="datetime1">
              <a:rPr lang="nb-NO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Jon Iden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B64B6-B5F1-4ACB-B665-DE601AF1825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7463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9E87A-4920-48C6-B453-5E88B3EE8578}" type="datetime1">
              <a:rPr lang="nb-NO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Jon Iden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9E90B-4058-4290-ACFB-10DD87309BD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13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1"/>
          <p:cNvSpPr>
            <a:spLocks noGrp="1"/>
          </p:cNvSpPr>
          <p:nvPr>
            <p:ph type="ctrTitle" hasCustomPrompt="1"/>
          </p:nvPr>
        </p:nvSpPr>
        <p:spPr>
          <a:xfrm>
            <a:off x="1019682" y="1364977"/>
            <a:ext cx="6533363" cy="2880942"/>
          </a:xfrm>
        </p:spPr>
        <p:txBody>
          <a:bodyPr anchor="b">
            <a:noAutofit/>
          </a:bodyPr>
          <a:lstStyle>
            <a:lvl1pPr>
              <a:defRPr sz="3600" b="0" cap="all" baseline="0">
                <a:solidFill>
                  <a:srgbClr val="003A54"/>
                </a:solidFill>
              </a:defRPr>
            </a:lvl1pPr>
          </a:lstStyle>
          <a:p>
            <a:r>
              <a:rPr lang="nb-NO" dirty="0" smtClean="0"/>
              <a:t>Tittel</a:t>
            </a:r>
            <a:endParaRPr lang="nb-NO" dirty="0"/>
          </a:p>
        </p:txBody>
      </p:sp>
      <p:sp>
        <p:nvSpPr>
          <p:cNvPr id="6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019544" y="4243481"/>
            <a:ext cx="6534882" cy="829353"/>
          </a:xfrm>
        </p:spPr>
        <p:txBody>
          <a:bodyPr>
            <a:normAutofit/>
          </a:bodyPr>
          <a:lstStyle>
            <a:lvl1pPr marL="0" indent="0">
              <a:buNone/>
              <a:defRPr sz="1800" cap="none" normalizeH="0" baseline="0">
                <a:solidFill>
                  <a:srgbClr val="A89449"/>
                </a:solidFill>
              </a:defRPr>
            </a:lvl1pPr>
          </a:lstStyle>
          <a:p>
            <a:pPr lvl="0"/>
            <a:r>
              <a:rPr lang="nb-NO" dirty="0" smtClean="0"/>
              <a:t>Undertittel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152100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6B57B-0D9D-4F95-90EE-6141BAD271F9}" type="datetime1">
              <a:rPr lang="nb-NO" smtClean="0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Jon Iden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DA59E-DDA3-4E80-9F99-E93DACBDE248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78475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7"/>
          <p:cNvSpPr>
            <a:spLocks noGrp="1"/>
          </p:cNvSpPr>
          <p:nvPr>
            <p:ph type="pic" sz="quarter" idx="14" hasCustomPrompt="1"/>
          </p:nvPr>
        </p:nvSpPr>
        <p:spPr>
          <a:xfrm>
            <a:off x="736695" y="2275823"/>
            <a:ext cx="3824896" cy="3849634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 tIns="1393371"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95" y="604057"/>
            <a:ext cx="651186" cy="1290481"/>
          </a:xfrm>
          <a:prstGeom prst="rect">
            <a:avLst/>
          </a:prstGeom>
        </p:spPr>
      </p:pic>
      <p:sp>
        <p:nvSpPr>
          <p:cNvPr id="14" name="Rektangel 13"/>
          <p:cNvSpPr/>
          <p:nvPr/>
        </p:nvSpPr>
        <p:spPr>
          <a:xfrm>
            <a:off x="4627367" y="2275823"/>
            <a:ext cx="3834762" cy="3849634"/>
          </a:xfrm>
          <a:prstGeom prst="rect">
            <a:avLst/>
          </a:prstGeom>
          <a:solidFill>
            <a:srgbClr val="2F7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274" tIns="41637" rIns="83274" bIns="41637" rtlCol="0" anchor="ctr"/>
          <a:lstStyle/>
          <a:p>
            <a:pPr algn="ctr"/>
            <a:endParaRPr lang="nb-NO" dirty="0" err="1" smtClean="0">
              <a:solidFill>
                <a:srgbClr val="00314A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872933" y="2528127"/>
            <a:ext cx="3382953" cy="1358047"/>
          </a:xfrm>
        </p:spPr>
        <p:txBody>
          <a:bodyPr anchor="t">
            <a:normAutofit/>
          </a:bodyPr>
          <a:lstStyle>
            <a:lvl1pPr>
              <a:defRPr sz="2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3622982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95" y="604057"/>
            <a:ext cx="651186" cy="1290481"/>
          </a:xfrm>
          <a:prstGeom prst="rect">
            <a:avLst/>
          </a:prstGeom>
        </p:spPr>
      </p:pic>
      <p:sp>
        <p:nvSpPr>
          <p:cNvPr id="14" name="Rektangel 13"/>
          <p:cNvSpPr/>
          <p:nvPr/>
        </p:nvSpPr>
        <p:spPr>
          <a:xfrm>
            <a:off x="4627367" y="2275823"/>
            <a:ext cx="3834762" cy="3849634"/>
          </a:xfrm>
          <a:prstGeom prst="rect">
            <a:avLst/>
          </a:prstGeom>
          <a:solidFill>
            <a:srgbClr val="BCBD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274" tIns="41637" rIns="83274" bIns="41637" rtlCol="0" anchor="ctr"/>
          <a:lstStyle/>
          <a:p>
            <a:pPr algn="ctr"/>
            <a:endParaRPr lang="nb-NO" dirty="0" err="1" smtClean="0">
              <a:solidFill>
                <a:srgbClr val="00314A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872933" y="2528127"/>
            <a:ext cx="3382953" cy="1358047"/>
          </a:xfrm>
        </p:spPr>
        <p:txBody>
          <a:bodyPr anchor="t">
            <a:normAutofit/>
          </a:bodyPr>
          <a:lstStyle>
            <a:lvl1pPr>
              <a:defRPr sz="2200" b="0" cap="none" baseline="0">
                <a:solidFill>
                  <a:srgbClr val="003A5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4" hasCustomPrompt="1"/>
          </p:nvPr>
        </p:nvSpPr>
        <p:spPr>
          <a:xfrm>
            <a:off x="736695" y="2275823"/>
            <a:ext cx="3824896" cy="3849634"/>
          </a:xfrm>
          <a:blipFill dpi="0" rotWithShape="1">
            <a:blip r:embed="rId3"/>
            <a:srcRect/>
            <a:tile tx="0" ty="0" sx="100000" sy="100000" flip="none" algn="tl"/>
          </a:blipFill>
        </p:spPr>
        <p:txBody>
          <a:bodyPr tIns="1393371"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7587496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2" y="4406901"/>
            <a:ext cx="78767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8767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6B57B-0D9D-4F95-90EE-6141BAD271F9}" type="datetime1">
              <a:rPr lang="nb-NO" smtClean="0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Jon Iden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DA59E-DDA3-4E80-9F99-E93DACBDE248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065414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6B57B-0D9D-4F95-90EE-6141BAD271F9}" type="datetime1">
              <a:rPr lang="nb-NO" smtClean="0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Jon Iden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DA59E-DDA3-4E80-9F99-E93DACBDE248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730117" y="2066852"/>
            <a:ext cx="3913694" cy="38074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4768787" y="2066852"/>
            <a:ext cx="3828184" cy="38074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660055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6B57B-0D9D-4F95-90EE-6141BAD271F9}" type="datetime1">
              <a:rPr lang="nb-NO" smtClean="0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Jon Iden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DA59E-DDA3-4E80-9F99-E93DACBDE248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idx="1"/>
          </p:nvPr>
        </p:nvSpPr>
        <p:spPr>
          <a:xfrm>
            <a:off x="730117" y="2066852"/>
            <a:ext cx="3870939" cy="3843104"/>
          </a:xfrm>
          <a:solidFill>
            <a:schemeClr val="accent5"/>
          </a:solidFill>
        </p:spPr>
        <p:txBody>
          <a:bodyPr lIns="163926" tIns="163926" rIns="163926" bIns="16392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3"/>
          </p:nvPr>
        </p:nvSpPr>
        <p:spPr>
          <a:xfrm>
            <a:off x="4713865" y="2066852"/>
            <a:ext cx="3870939" cy="3843104"/>
          </a:xfrm>
          <a:solidFill>
            <a:srgbClr val="BCBDC0"/>
          </a:solidFill>
        </p:spPr>
        <p:txBody>
          <a:bodyPr lIns="163926" tIns="163926" rIns="163926" bIns="163926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3622982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96368-7BA6-464E-BD3A-A6AC5475B090}" type="datetime1">
              <a:rPr lang="nb-NO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Jon Iden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034B8-EB63-42E7-A71D-5879D620DBB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27621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30118" y="2066852"/>
            <a:ext cx="3870939" cy="7050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2" indent="0">
              <a:buNone/>
              <a:defRPr sz="1600" b="1"/>
            </a:lvl6pPr>
            <a:lvl7pPr marL="2743059" indent="0">
              <a:buNone/>
              <a:defRPr sz="1600" b="1"/>
            </a:lvl7pPr>
            <a:lvl8pPr marL="3200235" indent="0">
              <a:buNone/>
              <a:defRPr sz="1600" b="1"/>
            </a:lvl8pPr>
            <a:lvl9pPr marL="365741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12877" y="2066852"/>
            <a:ext cx="3870939" cy="7050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2" indent="0">
              <a:buNone/>
              <a:defRPr sz="1600" b="1"/>
            </a:lvl6pPr>
            <a:lvl7pPr marL="2743059" indent="0">
              <a:buNone/>
              <a:defRPr sz="1600" b="1"/>
            </a:lvl7pPr>
            <a:lvl8pPr marL="3200235" indent="0">
              <a:buNone/>
              <a:defRPr sz="1600" b="1"/>
            </a:lvl8pPr>
            <a:lvl9pPr marL="365741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6B57B-0D9D-4F95-90EE-6141BAD271F9}" type="datetime1">
              <a:rPr lang="nb-NO" smtClean="0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Jon Iden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DA59E-DDA3-4E80-9F99-E93DACBDE248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idx="13"/>
          </p:nvPr>
        </p:nvSpPr>
        <p:spPr>
          <a:xfrm>
            <a:off x="730117" y="2775893"/>
            <a:ext cx="3870939" cy="34720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4"/>
          </p:nvPr>
        </p:nvSpPr>
        <p:spPr>
          <a:xfrm>
            <a:off x="4712877" y="2775893"/>
            <a:ext cx="3870939" cy="34720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8320018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A5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6B57B-0D9D-4F95-90EE-6141BAD271F9}" type="datetime1">
              <a:rPr lang="nb-NO" smtClean="0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Jon Iden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DA59E-DDA3-4E80-9F99-E93DACBDE248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 hasCustomPrompt="1"/>
          </p:nvPr>
        </p:nvSpPr>
        <p:spPr>
          <a:xfrm>
            <a:off x="576599" y="2066852"/>
            <a:ext cx="8018139" cy="3957385"/>
          </a:xfrm>
          <a:solidFill>
            <a:schemeClr val="accent2"/>
          </a:solidFill>
        </p:spPr>
        <p:txBody>
          <a:bodyPr tIns="1475334"/>
          <a:lstStyle>
            <a:lvl1pPr marL="0" indent="0" algn="ctr">
              <a:buNone/>
              <a:defRPr baseline="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6523433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A5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6B57B-0D9D-4F95-90EE-6141BAD271F9}" type="datetime1">
              <a:rPr lang="nb-NO" smtClean="0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Jon Iden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DA59E-DDA3-4E80-9F99-E93DACBDE248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 hasCustomPrompt="1"/>
          </p:nvPr>
        </p:nvSpPr>
        <p:spPr>
          <a:xfrm>
            <a:off x="576599" y="2066852"/>
            <a:ext cx="3946582" cy="3957385"/>
          </a:xfrm>
          <a:solidFill>
            <a:schemeClr val="accent2"/>
          </a:solidFill>
        </p:spPr>
        <p:txBody>
          <a:bodyPr tIns="1475334"/>
          <a:lstStyle>
            <a:lvl1pPr marL="0" indent="0" algn="ctr">
              <a:buNone/>
              <a:defRPr baseline="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sp>
        <p:nvSpPr>
          <p:cNvPr id="7" name="Plassholder for bilde 7"/>
          <p:cNvSpPr>
            <a:spLocks noGrp="1"/>
          </p:cNvSpPr>
          <p:nvPr>
            <p:ph type="pic" sz="quarter" idx="14" hasCustomPrompt="1"/>
          </p:nvPr>
        </p:nvSpPr>
        <p:spPr>
          <a:xfrm>
            <a:off x="4643056" y="2066852"/>
            <a:ext cx="3946582" cy="3957385"/>
          </a:xfrm>
          <a:solidFill>
            <a:schemeClr val="accent2"/>
          </a:solidFill>
        </p:spPr>
        <p:txBody>
          <a:bodyPr tIns="1475334"/>
          <a:lstStyle>
            <a:lvl1pPr marL="0" indent="0" algn="ctr">
              <a:buNone/>
              <a:defRPr baseline="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8514629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bilde - t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A5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6B57B-0D9D-4F95-90EE-6141BAD271F9}" type="datetime1">
              <a:rPr lang="nb-NO" smtClean="0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Jon Iden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DA59E-DDA3-4E80-9F99-E93DACBDE248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 hasCustomPrompt="1"/>
          </p:nvPr>
        </p:nvSpPr>
        <p:spPr>
          <a:xfrm>
            <a:off x="576599" y="2066852"/>
            <a:ext cx="4002492" cy="3957385"/>
          </a:xfrm>
          <a:solidFill>
            <a:schemeClr val="accent2"/>
          </a:solidFill>
        </p:spPr>
        <p:txBody>
          <a:bodyPr tIns="1475334"/>
          <a:lstStyle>
            <a:lvl1pPr marL="0" indent="0" algn="ctr">
              <a:buNone/>
              <a:defRPr baseline="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sp>
        <p:nvSpPr>
          <p:cNvPr id="7" name="Plassholder for bilde 7"/>
          <p:cNvSpPr>
            <a:spLocks noGrp="1"/>
          </p:cNvSpPr>
          <p:nvPr>
            <p:ph type="pic" sz="quarter" idx="14" hasCustomPrompt="1"/>
          </p:nvPr>
        </p:nvSpPr>
        <p:spPr>
          <a:xfrm>
            <a:off x="4585574" y="2066852"/>
            <a:ext cx="4002492" cy="3957385"/>
          </a:xfrm>
          <a:solidFill>
            <a:schemeClr val="accent2"/>
          </a:solidFill>
        </p:spPr>
        <p:txBody>
          <a:bodyPr tIns="1475334"/>
          <a:lstStyle>
            <a:lvl1pPr marL="0" indent="0" algn="ctr">
              <a:buNone/>
              <a:defRPr baseline="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9442516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6B57B-0D9D-4F95-90EE-6141BAD271F9}" type="datetime1">
              <a:rPr lang="nb-NO" smtClean="0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Jon Iden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DA59E-DDA3-4E80-9F99-E93DACBDE248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282129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6B57B-0D9D-4F95-90EE-6141BAD271F9}" type="datetime1">
              <a:rPr lang="nb-NO" smtClean="0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Jon Iden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DA59E-DDA3-4E80-9F99-E93DACBDE248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55793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350" y="1196975"/>
            <a:ext cx="6769100" cy="1470025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708275"/>
            <a:ext cx="6769100" cy="792163"/>
          </a:xfrm>
        </p:spPr>
        <p:txBody>
          <a:bodyPr/>
          <a:lstStyle>
            <a:lvl1pPr marL="0" indent="0">
              <a:buFontTx/>
              <a:buNone/>
              <a:defRPr sz="2800" b="1">
                <a:solidFill>
                  <a:srgbClr val="9E9FA3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403350" y="3717925"/>
            <a:ext cx="2592388" cy="215900"/>
          </a:xfrm>
        </p:spPr>
        <p:txBody>
          <a:bodyPr/>
          <a:lstStyle>
            <a:lvl1pPr algn="l">
              <a:defRPr sz="1200"/>
            </a:lvl1pPr>
          </a:lstStyle>
          <a:p>
            <a:pPr>
              <a:defRPr/>
            </a:pPr>
            <a:fld id="{56FCB348-A866-4B5C-8566-E36C70C5B0D3}" type="datetime1">
              <a:rPr lang="nb-NO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03350" y="3500438"/>
            <a:ext cx="6769100" cy="217487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nb-NO"/>
              <a:t>Jon Iden</a:t>
            </a:r>
          </a:p>
        </p:txBody>
      </p:sp>
    </p:spTree>
    <p:extLst>
      <p:ext uri="{BB962C8B-B14F-4D97-AF65-F5344CB8AC3E}">
        <p14:creationId xmlns:p14="http://schemas.microsoft.com/office/powerpoint/2010/main" val="145992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44675"/>
            <a:ext cx="3997325" cy="4679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9475" y="1844675"/>
            <a:ext cx="3997325" cy="4679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A8B1-8ECF-4DCA-9A80-6CF0ABB1B523}" type="datetime1">
              <a:rPr lang="nb-NO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Jon Iden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44277-0BD3-4067-8507-92D89685A1A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195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9B7CE-48A2-4F10-854F-8E36850869AB}" type="datetime1">
              <a:rPr lang="nb-NO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Jon Iden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3E4A1-28CF-49E5-B426-AF1ADDF5E93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90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6A7A7-6A5E-4659-920A-172451701635}" type="datetime1">
              <a:rPr lang="nb-NO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Jon Iden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3DD73-7D0A-4161-8DD6-16D74EDE9AA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937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F5A8C-8533-4EB3-8133-2941CBE82A1F}" type="datetime1">
              <a:rPr lang="nb-NO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Jon Iden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939BD-3DC6-4FFB-81B5-528E02223EE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7195367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77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844675"/>
            <a:ext cx="8229600" cy="43211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156325" y="6381750"/>
            <a:ext cx="2305050" cy="3508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Jon Iden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04250" y="6381750"/>
            <a:ext cx="539750" cy="3508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9AAD4-6DD4-4F4F-B845-4241EBE8A81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383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a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24575"/>
            <a:ext cx="914876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79388" y="6061075"/>
            <a:ext cx="8785225" cy="0"/>
          </a:xfrm>
          <a:prstGeom prst="line">
            <a:avLst/>
          </a:prstGeom>
          <a:noFill/>
          <a:ln w="9525">
            <a:solidFill>
              <a:srgbClr val="00306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179388" y="6613525"/>
            <a:ext cx="8785225" cy="0"/>
          </a:xfrm>
          <a:prstGeom prst="line">
            <a:avLst/>
          </a:prstGeom>
          <a:noFill/>
          <a:ln w="9525">
            <a:solidFill>
              <a:srgbClr val="00306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179388" y="836613"/>
            <a:ext cx="8785225" cy="0"/>
          </a:xfrm>
          <a:prstGeom prst="line">
            <a:avLst/>
          </a:prstGeom>
          <a:noFill/>
          <a:ln w="9525">
            <a:solidFill>
              <a:srgbClr val="00306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pic>
        <p:nvPicPr>
          <p:cNvPr id="8" name="Picture 10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19100"/>
            <a:ext cx="1368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350" y="1196975"/>
            <a:ext cx="6769100" cy="1470025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708275"/>
            <a:ext cx="6769100" cy="792163"/>
          </a:xfrm>
        </p:spPr>
        <p:txBody>
          <a:bodyPr/>
          <a:lstStyle>
            <a:lvl1pPr marL="0" indent="0">
              <a:buFontTx/>
              <a:buNone/>
              <a:defRPr sz="2800" b="1">
                <a:solidFill>
                  <a:srgbClr val="9E9FA3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403350" y="3717925"/>
            <a:ext cx="2592388" cy="215900"/>
          </a:xfrm>
        </p:spPr>
        <p:txBody>
          <a:bodyPr/>
          <a:lstStyle>
            <a:lvl1pPr algn="l">
              <a:defRPr sz="1200"/>
            </a:lvl1pPr>
          </a:lstStyle>
          <a:p>
            <a:pPr>
              <a:defRPr/>
            </a:pPr>
            <a:fld id="{A4FC5BFF-DAFC-4AD3-96B3-48043B74C9E0}" type="datetime1">
              <a:rPr lang="nb-NO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03350" y="3500438"/>
            <a:ext cx="6769100" cy="217487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nb-NO"/>
              <a:t>Jon Iden</a:t>
            </a:r>
          </a:p>
        </p:txBody>
      </p:sp>
    </p:spTree>
    <p:extLst>
      <p:ext uri="{BB962C8B-B14F-4D97-AF65-F5344CB8AC3E}">
        <p14:creationId xmlns:p14="http://schemas.microsoft.com/office/powerpoint/2010/main" val="14697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3516C-4FC8-4E09-9AB8-45CA4A1FDF2C}" type="datetime1">
              <a:rPr lang="nb-NO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Jon Iden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2A200-0938-497E-AF22-36A7BF6203E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270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jp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850900"/>
            <a:ext cx="813593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81470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76600" y="6562725"/>
            <a:ext cx="1655763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rgbClr val="9E9FA3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C86B57B-0D9D-4F95-90EE-6141BAD271F9}" type="datetime1">
              <a:rPr lang="nb-NO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59338" y="6562725"/>
            <a:ext cx="3529012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9E9FA3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nb-NO"/>
              <a:t>Jon Iden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6562725"/>
            <a:ext cx="503237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rgbClr val="9E9FA3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46DA59E-DDA3-4E80-9F99-E93DACBDE24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79388" y="836613"/>
            <a:ext cx="8785225" cy="0"/>
          </a:xfrm>
          <a:prstGeom prst="line">
            <a:avLst/>
          </a:prstGeom>
          <a:noFill/>
          <a:ln w="9525">
            <a:solidFill>
              <a:srgbClr val="00306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91509"/>
            <a:ext cx="9144000" cy="4664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2" r:id="rId2"/>
    <p:sldLayoutId id="2147483803" r:id="rId3"/>
    <p:sldLayoutId id="2147483804" r:id="rId4"/>
    <p:sldLayoutId id="2147483805" r:id="rId5"/>
    <p:sldLayoutId id="2147483811" r:id="rId6"/>
    <p:sldLayoutId id="2147483812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Georgia" pitchFamily="18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534988" indent="-176213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Calibri" pitchFamily="34" charset="0"/>
        </a:defRPr>
      </a:lvl2pPr>
      <a:lvl3pPr marL="890588" indent="-176213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</a:defRPr>
      </a:lvl3pPr>
      <a:lvl4pPr marL="1255713" indent="-185738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Calibri" pitchFamily="34" charset="0"/>
        </a:defRPr>
      </a:lvl4pPr>
      <a:lvl5pPr marL="1611313" indent="-176213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Calibri" pitchFamily="34" charset="0"/>
        </a:defRPr>
      </a:lvl5pPr>
      <a:lvl6pPr marL="2068513" indent="-1762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525713" indent="-1762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2982913" indent="-1762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440113" indent="-1762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850900"/>
            <a:ext cx="813593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81470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76600" y="6562725"/>
            <a:ext cx="1655763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rgbClr val="9E9FA3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A1EE876-AECA-4647-9296-875D3BBF160F}" type="datetime1">
              <a:rPr lang="nb-NO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59338" y="6562725"/>
            <a:ext cx="3529012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9E9FA3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nb-NO"/>
              <a:t>Jon Iden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6562725"/>
            <a:ext cx="503237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rgbClr val="9E9FA3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EB5CB09-721A-48AF-8267-3164E756A13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179388" y="836613"/>
            <a:ext cx="8785225" cy="0"/>
          </a:xfrm>
          <a:prstGeom prst="line">
            <a:avLst/>
          </a:prstGeom>
          <a:noFill/>
          <a:ln w="9525">
            <a:solidFill>
              <a:srgbClr val="00306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06" r:id="rId2"/>
    <p:sldLayoutId id="2147483807" r:id="rId3"/>
    <p:sldLayoutId id="2147483808" r:id="rId4"/>
    <p:sldLayoutId id="2147483809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06A"/>
          </a:solidFill>
          <a:latin typeface="Georgia" pitchFamily="18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34988" indent="-176213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890588" indent="-176213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255713" indent="-185738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611313" indent="-176213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068513" indent="-1762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525713" indent="-1762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2982913" indent="-1762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440113" indent="-1762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730941" y="382229"/>
            <a:ext cx="7064459" cy="83176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30118" y="2066852"/>
            <a:ext cx="7840425" cy="433406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C86B57B-0D9D-4F95-90EE-6141BAD271F9}" type="datetime1">
              <a:rPr lang="nb-NO" smtClean="0"/>
              <a:pPr>
                <a:defRPr/>
              </a:pPr>
              <a:t>14.01.2016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nb-NO" smtClean="0"/>
              <a:t>Jon Iden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7944371" y="6380140"/>
            <a:ext cx="628266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000">
                <a:solidFill>
                  <a:srgbClr val="D0D1D3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46DA59E-DDA3-4E80-9F99-E93DACBDE248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532" y="311783"/>
            <a:ext cx="1327944" cy="6175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7121"/>
            <a:ext cx="9144000" cy="46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6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53" rtl="0" eaLnBrk="1" latinLnBrk="0" hangingPunct="1">
        <a:spcBef>
          <a:spcPct val="0"/>
        </a:spcBef>
        <a:buNone/>
        <a:defRPr sz="2700" b="0" kern="1200" cap="none" baseline="0">
          <a:solidFill>
            <a:srgbClr val="003A54"/>
          </a:solidFill>
          <a:latin typeface="+mj-lt"/>
          <a:ea typeface="+mj-ea"/>
          <a:cs typeface="+mj-cs"/>
        </a:defRPr>
      </a:lvl1pPr>
    </p:titleStyle>
    <p:bodyStyle>
      <a:lvl1pPr marL="180319" indent="-180319" algn="l" defTabSz="914353" rtl="0" eaLnBrk="1" latinLnBrk="0" hangingPunct="1">
        <a:lnSpc>
          <a:spcPct val="125000"/>
        </a:lnSpc>
        <a:spcBef>
          <a:spcPts val="0"/>
        </a:spcBef>
        <a:spcAft>
          <a:spcPts val="182"/>
        </a:spcAft>
        <a:buFont typeface="Arial" pitchFamily="34" charset="0"/>
        <a:buChar char="•"/>
        <a:defRPr sz="2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07698" indent="-164814" algn="l" defTabSz="914353" rtl="0" eaLnBrk="1" latinLnBrk="0" hangingPunct="1">
        <a:spcBef>
          <a:spcPts val="0"/>
        </a:spcBef>
        <a:buFont typeface="Georgia" pitchFamily="18" charset="0"/>
        <a:buChar char="-"/>
        <a:defRPr sz="2000" kern="1200">
          <a:solidFill>
            <a:schemeClr val="tx1">
              <a:lumMod val="75000"/>
              <a:lumOff val="25000"/>
            </a:schemeClr>
          </a:solidFill>
          <a:latin typeface="Times New Roman" pitchFamily="18" charset="0"/>
          <a:ea typeface="+mn-ea"/>
          <a:cs typeface="Times New Roman" pitchFamily="18" charset="0"/>
        </a:defRPr>
      </a:lvl2pPr>
      <a:lvl3pPr marL="572512" indent="-164814" algn="l" defTabSz="914353" rtl="0" eaLnBrk="1" latinLnBrk="0" hangingPunct="1">
        <a:spcBef>
          <a:spcPts val="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Times New Roman" pitchFamily="18" charset="0"/>
          <a:ea typeface="+mn-ea"/>
          <a:cs typeface="Times New Roman" pitchFamily="18" charset="0"/>
        </a:defRPr>
      </a:lvl3pPr>
      <a:lvl4pPr marL="815395" indent="-164814" algn="l" defTabSz="914353" rtl="0" eaLnBrk="1" latinLnBrk="0" hangingPunct="1">
        <a:spcBef>
          <a:spcPts val="0"/>
        </a:spcBef>
        <a:buFont typeface="Georgia" pitchFamily="18" charset="0"/>
        <a:buChar char="-"/>
        <a:defRPr sz="2000" kern="1200">
          <a:solidFill>
            <a:schemeClr val="tx1">
              <a:lumMod val="75000"/>
              <a:lumOff val="25000"/>
            </a:schemeClr>
          </a:solidFill>
          <a:latin typeface="Times New Roman" pitchFamily="18" charset="0"/>
          <a:ea typeface="+mn-ea"/>
          <a:cs typeface="Times New Roman" pitchFamily="18" charset="0"/>
        </a:defRPr>
      </a:lvl4pPr>
      <a:lvl5pPr marL="1058279" indent="-242884" algn="l" defTabSz="914353" rtl="0" eaLnBrk="1" latinLnBrk="0" hangingPunct="1">
        <a:spcBef>
          <a:spcPts val="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7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4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2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59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5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2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551" y="433830"/>
            <a:ext cx="3616657" cy="55154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91509"/>
            <a:ext cx="9144000" cy="46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Analyse og omforming: analyse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nb-NO" sz="2400" dirty="0"/>
              <a:t>Analyse av ressursene</a:t>
            </a:r>
          </a:p>
          <a:p>
            <a:r>
              <a:rPr lang="nb-NO" sz="2000" dirty="0"/>
              <a:t>Se på </a:t>
            </a:r>
            <a:r>
              <a:rPr lang="nb-NO" sz="2000" i="1" dirty="0"/>
              <a:t>hjelpeverktøy</a:t>
            </a:r>
          </a:p>
          <a:p>
            <a:pPr lvl="1"/>
            <a:r>
              <a:rPr lang="nb-NO" sz="1600" dirty="0"/>
              <a:t>Er prosedyrer, sjekklister, dokumenter og maler hensiktsmessige, og er de lett tilgjengelige?</a:t>
            </a:r>
          </a:p>
          <a:p>
            <a:pPr lvl="1"/>
            <a:r>
              <a:rPr lang="nb-NO" sz="1600" dirty="0"/>
              <a:t>Hvordan fungerer IT-løsningene? Understøtter de arbeids- og informasjonsflyten, eller forhindrer de en effektiv arbeids- og informasjonsflyt?</a:t>
            </a:r>
          </a:p>
          <a:p>
            <a:pPr lvl="1"/>
            <a:r>
              <a:rPr lang="nb-NO" sz="1600" dirty="0"/>
              <a:t>Har rolleinnehaverne lett tilgang til den informasjonen som er nødvendig for å behandle en sak</a:t>
            </a:r>
            <a:r>
              <a:rPr lang="nb-NO" sz="1600" dirty="0" smtClean="0"/>
              <a:t>?</a:t>
            </a:r>
            <a:endParaRPr lang="nb-NO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DA59E-DDA3-4E80-9F99-E93DACBDE248}" type="slidenum">
              <a:rPr lang="nb-NO" smtClean="0"/>
              <a:pPr>
                <a:defRPr/>
              </a:pPr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242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3. Analyse og omforming: omforming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nb-NO" sz="2000" dirty="0"/>
              <a:t>Utform en arbeids- og informasjonsflyt med:</a:t>
            </a:r>
          </a:p>
          <a:p>
            <a:pPr>
              <a:lnSpc>
                <a:spcPct val="90000"/>
              </a:lnSpc>
            </a:pPr>
            <a:r>
              <a:rPr lang="nb-NO" sz="1800" dirty="0"/>
              <a:t>Færrest mulig </a:t>
            </a:r>
            <a:r>
              <a:rPr lang="nb-NO" sz="1800" i="1" dirty="0"/>
              <a:t>roller</a:t>
            </a:r>
            <a:r>
              <a:rPr lang="nb-NO" sz="1800" dirty="0"/>
              <a:t>, og hvor </a:t>
            </a:r>
            <a:r>
              <a:rPr lang="nb-NO" sz="1800" i="1" dirty="0"/>
              <a:t>ansvar</a:t>
            </a:r>
            <a:r>
              <a:rPr lang="nb-NO" sz="1800" dirty="0"/>
              <a:t> og </a:t>
            </a:r>
            <a:r>
              <a:rPr lang="nb-NO" sz="1800" i="1" dirty="0"/>
              <a:t>fullmakter</a:t>
            </a:r>
            <a:r>
              <a:rPr lang="nb-NO" sz="1800" dirty="0"/>
              <a:t> er klargjort</a:t>
            </a:r>
          </a:p>
          <a:p>
            <a:pPr>
              <a:lnSpc>
                <a:spcPct val="90000"/>
              </a:lnSpc>
            </a:pPr>
            <a:r>
              <a:rPr lang="nb-NO" sz="1800" dirty="0"/>
              <a:t>Færrest mulig </a:t>
            </a:r>
            <a:r>
              <a:rPr lang="nb-NO" sz="1800" i="1" dirty="0"/>
              <a:t>overleveringer</a:t>
            </a:r>
          </a:p>
          <a:p>
            <a:pPr>
              <a:lnSpc>
                <a:spcPct val="90000"/>
              </a:lnSpc>
            </a:pPr>
            <a:r>
              <a:rPr lang="nb-NO" sz="1800" dirty="0"/>
              <a:t>Færrest mulig </a:t>
            </a:r>
            <a:r>
              <a:rPr lang="nb-NO" sz="1800" i="1" dirty="0"/>
              <a:t>kontrolloppgaver</a:t>
            </a:r>
          </a:p>
          <a:p>
            <a:pPr>
              <a:lnSpc>
                <a:spcPct val="90000"/>
              </a:lnSpc>
            </a:pPr>
            <a:r>
              <a:rPr lang="nb-NO" sz="1800" dirty="0"/>
              <a:t>Roller som jobber </a:t>
            </a:r>
            <a:r>
              <a:rPr lang="nb-NO" sz="1800" i="1" dirty="0"/>
              <a:t>parallelt</a:t>
            </a:r>
            <a:r>
              <a:rPr lang="nb-NO" sz="1800" dirty="0"/>
              <a:t> dersom tid er viktig</a:t>
            </a:r>
          </a:p>
          <a:p>
            <a:pPr>
              <a:lnSpc>
                <a:spcPct val="90000"/>
              </a:lnSpc>
            </a:pPr>
            <a:r>
              <a:rPr lang="nb-NO" sz="1800" dirty="0"/>
              <a:t>Bevisst og helhetlig </a:t>
            </a:r>
            <a:r>
              <a:rPr lang="nb-NO" sz="1800" i="1" dirty="0"/>
              <a:t>kundebehandling</a:t>
            </a:r>
          </a:p>
          <a:p>
            <a:pPr>
              <a:lnSpc>
                <a:spcPct val="90000"/>
              </a:lnSpc>
            </a:pPr>
            <a:r>
              <a:rPr lang="nb-NO" sz="1800" dirty="0"/>
              <a:t>Bare én registrering av et og samme </a:t>
            </a:r>
            <a:r>
              <a:rPr lang="nb-NO" sz="1800" i="1" dirty="0"/>
              <a:t>dataobjekt</a:t>
            </a:r>
          </a:p>
          <a:p>
            <a:pPr>
              <a:lnSpc>
                <a:spcPct val="90000"/>
              </a:lnSpc>
            </a:pPr>
            <a:r>
              <a:rPr lang="nb-NO" sz="1800" i="1" dirty="0"/>
              <a:t>IT-støtte</a:t>
            </a:r>
            <a:r>
              <a:rPr lang="nb-NO" sz="1800" dirty="0"/>
              <a:t> til datafangst, arbeids- og informasjonsflyt, automatisering av aktiviteter, informasjonsinnhenting, hjelpeverktøy og kontroll</a:t>
            </a:r>
          </a:p>
          <a:p>
            <a:pPr>
              <a:lnSpc>
                <a:spcPct val="90000"/>
              </a:lnSpc>
              <a:buFontTx/>
              <a:buNone/>
            </a:pPr>
            <a:endParaRPr lang="nb-NO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nb-NO" sz="2000" dirty="0"/>
              <a:t>Utform en styringsdel:</a:t>
            </a:r>
          </a:p>
          <a:p>
            <a:pPr>
              <a:lnSpc>
                <a:spcPct val="90000"/>
              </a:lnSpc>
            </a:pPr>
            <a:r>
              <a:rPr lang="nb-NO" sz="1800" dirty="0"/>
              <a:t>Hvor </a:t>
            </a:r>
            <a:r>
              <a:rPr lang="nb-NO" sz="1800" i="1" dirty="0"/>
              <a:t>hensikten</a:t>
            </a:r>
            <a:r>
              <a:rPr lang="nb-NO" sz="1800" dirty="0"/>
              <a:t> med prosessen er tydelig uttalt</a:t>
            </a:r>
          </a:p>
          <a:p>
            <a:pPr>
              <a:lnSpc>
                <a:spcPct val="90000"/>
              </a:lnSpc>
            </a:pPr>
            <a:r>
              <a:rPr lang="nb-NO" sz="1800" dirty="0"/>
              <a:t>Med klare </a:t>
            </a:r>
            <a:r>
              <a:rPr lang="nb-NO" sz="1800" i="1" dirty="0"/>
              <a:t>mål</a:t>
            </a:r>
            <a:r>
              <a:rPr lang="nb-NO" sz="1800" dirty="0"/>
              <a:t> for ytelse og resultater</a:t>
            </a:r>
          </a:p>
          <a:p>
            <a:pPr>
              <a:lnSpc>
                <a:spcPct val="90000"/>
              </a:lnSpc>
            </a:pPr>
            <a:r>
              <a:rPr lang="nb-NO" sz="1800" dirty="0"/>
              <a:t>Med klare </a:t>
            </a:r>
            <a:r>
              <a:rPr lang="nb-NO" sz="1800" i="1" dirty="0"/>
              <a:t>regler</a:t>
            </a:r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034B8-EB63-42E7-A71D-5879D620DBB0}" type="slidenum">
              <a:rPr lang="nb-NO" smtClean="0"/>
              <a:pPr>
                <a:defRPr/>
              </a:pPr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520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3. Analyse og omforming: omforming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nb-NO" sz="2000" dirty="0"/>
              <a:t>Utform en ressursdel:</a:t>
            </a:r>
          </a:p>
          <a:p>
            <a:r>
              <a:rPr lang="nb-NO" sz="2000" dirty="0"/>
              <a:t>Med egnete </a:t>
            </a:r>
            <a:r>
              <a:rPr lang="nb-NO" sz="2000" i="1" dirty="0"/>
              <a:t>prosedyrer og sjekklister</a:t>
            </a:r>
          </a:p>
          <a:p>
            <a:r>
              <a:rPr lang="nb-NO" sz="2000" dirty="0"/>
              <a:t>Med egnete </a:t>
            </a:r>
            <a:r>
              <a:rPr lang="nb-NO" sz="2000" i="1" dirty="0"/>
              <a:t>dokumenter og maler</a:t>
            </a:r>
          </a:p>
          <a:p>
            <a:r>
              <a:rPr lang="nb-NO" sz="2000" dirty="0"/>
              <a:t>Der alle hjelpeverktøy blir gjort lett </a:t>
            </a:r>
            <a:r>
              <a:rPr lang="nb-NO" sz="2000" i="1" dirty="0"/>
              <a:t>tilgjengelige</a:t>
            </a:r>
            <a:r>
              <a:rPr lang="nb-NO" sz="2000" dirty="0"/>
              <a:t>, og hvor det bare finnes en versjon av </a:t>
            </a:r>
            <a:r>
              <a:rPr lang="nb-NO" sz="2000" dirty="0" smtClean="0"/>
              <a:t>hver</a:t>
            </a:r>
            <a:endParaRPr lang="nb-NO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034B8-EB63-42E7-A71D-5879D620DBB0}" type="slidenum">
              <a:rPr lang="nb-NO" smtClean="0"/>
              <a:pPr>
                <a:defRPr/>
              </a:pPr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209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Mal for prosessbeskrivelse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/>
              <a:t>Hensikt</a:t>
            </a:r>
          </a:p>
          <a:p>
            <a:r>
              <a:rPr lang="nb-NO" sz="2400" dirty="0"/>
              <a:t>Kunde og resultat</a:t>
            </a:r>
          </a:p>
          <a:p>
            <a:r>
              <a:rPr lang="nb-NO" sz="2400" dirty="0"/>
              <a:t>Styring</a:t>
            </a:r>
          </a:p>
          <a:p>
            <a:pPr lvl="1"/>
            <a:r>
              <a:rPr lang="nb-NO" sz="2000" dirty="0"/>
              <a:t>Definerte mål, måling og rapportering, regler</a:t>
            </a:r>
          </a:p>
          <a:p>
            <a:r>
              <a:rPr lang="nb-NO" sz="2400" dirty="0"/>
              <a:t>Arbeids- og informasjonsflyt</a:t>
            </a:r>
          </a:p>
          <a:p>
            <a:pPr lvl="1"/>
            <a:r>
              <a:rPr lang="nb-NO" sz="2000" dirty="0"/>
              <a:t>RIS, og IPO</a:t>
            </a:r>
          </a:p>
          <a:p>
            <a:r>
              <a:rPr lang="nb-NO" sz="2400" dirty="0"/>
              <a:t>Ressurser</a:t>
            </a:r>
          </a:p>
          <a:p>
            <a:r>
              <a:rPr lang="nb-NO" sz="2400" dirty="0" smtClean="0"/>
              <a:t>Versjonskontroll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034B8-EB63-42E7-A71D-5879D620DBB0}" type="slidenum">
              <a:rPr lang="nb-NO" smtClean="0"/>
              <a:pPr>
                <a:defRPr/>
              </a:pPr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6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Implementeringsplan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034B8-EB63-42E7-A71D-5879D620DBB0}" type="slidenum">
              <a:rPr lang="nb-NO" smtClean="0"/>
              <a:pPr>
                <a:defRPr/>
              </a:pPr>
              <a:t>14</a:t>
            </a:fld>
            <a:endParaRPr lang="nb-NO"/>
          </a:p>
        </p:txBody>
      </p:sp>
      <p:graphicFrame>
        <p:nvGraphicFramePr>
          <p:cNvPr id="5" name="Group 3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777258"/>
              </p:ext>
            </p:extLst>
          </p:nvPr>
        </p:nvGraphicFramePr>
        <p:xfrm>
          <a:off x="730942" y="2132854"/>
          <a:ext cx="7502308" cy="3888959"/>
        </p:xfrm>
        <a:graphic>
          <a:graphicData uri="http://schemas.openxmlformats.org/drawingml/2006/table">
            <a:tbl>
              <a:tblPr/>
              <a:tblGrid>
                <a:gridCol w="815913"/>
                <a:gridCol w="1852344"/>
                <a:gridCol w="1332554"/>
                <a:gridCol w="1362481"/>
                <a:gridCol w="1167165"/>
                <a:gridCol w="971851"/>
              </a:tblGrid>
              <a:tr h="245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Nr.</a:t>
                      </a:r>
                      <a:endParaRPr kumimoji="0" lang="nb-NO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Beskrivelse</a:t>
                      </a:r>
                      <a:endParaRPr kumimoji="0" lang="nb-N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Ansvarlig</a:t>
                      </a:r>
                      <a:endParaRPr kumimoji="0" lang="nb-N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Deltakere</a:t>
                      </a:r>
                      <a:endParaRPr kumimoji="0" lang="nb-N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Start</a:t>
                      </a:r>
                      <a:endParaRPr kumimoji="0" lang="nb-N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Slutt</a:t>
                      </a:r>
                      <a:endParaRPr kumimoji="0" lang="nb-NO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M01</a:t>
                      </a:r>
                      <a:endParaRPr kumimoji="0" lang="nb-NO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N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 pitchFamily="18" charset="0"/>
                          <a:cs typeface="Arial" pitchFamily="34" charset="0"/>
                        </a:rPr>
                        <a:t>å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r roller er etablert</a:t>
                      </a:r>
                      <a:endParaRPr kumimoji="0" lang="nb-N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M02</a:t>
                      </a:r>
                      <a:endParaRPr kumimoji="0" lang="nb-N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N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 pitchFamily="18" charset="0"/>
                          <a:cs typeface="Arial" pitchFamily="34" charset="0"/>
                        </a:rPr>
                        <a:t>å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r grensesnitt til andre prosesser er etablert</a:t>
                      </a:r>
                      <a:endParaRPr kumimoji="0" lang="nb-N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M03</a:t>
                      </a:r>
                      <a:endParaRPr kumimoji="0" lang="nb-N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N</a:t>
                      </a:r>
                      <a:r>
                        <a:rPr kumimoji="0" lang="nb-NO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 pitchFamily="18" charset="0"/>
                          <a:cs typeface="Arial" pitchFamily="34" charset="0"/>
                        </a:rPr>
                        <a:t>å</a:t>
                      </a:r>
                      <a:r>
                        <a:rPr kumimoji="0" lang="nb-NO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r n</a:t>
                      </a:r>
                      <a:r>
                        <a:rPr kumimoji="0" lang="nb-NO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 pitchFamily="18" charset="0"/>
                          <a:cs typeface="Arial" pitchFamily="34" charset="0"/>
                        </a:rPr>
                        <a:t>ø</a:t>
                      </a:r>
                      <a:r>
                        <a:rPr kumimoji="0" lang="nb-NO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dvendige hjelpeverkt</a:t>
                      </a:r>
                      <a:r>
                        <a:rPr kumimoji="0" lang="nb-NO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 pitchFamily="18" charset="0"/>
                          <a:cs typeface="Arial" pitchFamily="34" charset="0"/>
                        </a:rPr>
                        <a:t>ø</a:t>
                      </a:r>
                      <a:r>
                        <a:rPr kumimoji="0" lang="nb-NO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y er etablert</a:t>
                      </a:r>
                      <a:endParaRPr kumimoji="0" lang="nb-NO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M04</a:t>
                      </a:r>
                      <a:endParaRPr kumimoji="0" lang="nb-N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N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 pitchFamily="18" charset="0"/>
                          <a:cs typeface="Arial" pitchFamily="34" charset="0"/>
                        </a:rPr>
                        <a:t>å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r prosessen er gjort kjent</a:t>
                      </a:r>
                      <a:endParaRPr kumimoji="0" lang="nb-N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M05</a:t>
                      </a:r>
                      <a:endParaRPr kumimoji="0" lang="nb-N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N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 pitchFamily="18" charset="0"/>
                          <a:cs typeface="Arial" pitchFamily="34" charset="0"/>
                        </a:rPr>
                        <a:t>å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r oppl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 pitchFamily="18" charset="0"/>
                          <a:cs typeface="Arial" pitchFamily="34" charset="0"/>
                        </a:rPr>
                        <a:t>æ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ring er avholdt</a:t>
                      </a:r>
                      <a:endParaRPr kumimoji="0" lang="nb-N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M06</a:t>
                      </a:r>
                      <a:endParaRPr kumimoji="0" lang="nb-N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N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 pitchFamily="18" charset="0"/>
                          <a:cs typeface="Arial" pitchFamily="34" charset="0"/>
                        </a:rPr>
                        <a:t>å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r prosessen er overf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 pitchFamily="18" charset="0"/>
                          <a:cs typeface="Arial" pitchFamily="34" charset="0"/>
                        </a:rPr>
                        <a:t>ø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rt til forvaltning</a:t>
                      </a:r>
                      <a:endParaRPr kumimoji="0" lang="nb-N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M07</a:t>
                      </a:r>
                      <a:endParaRPr kumimoji="0" lang="nb-NO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N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 pitchFamily="18" charset="0"/>
                          <a:cs typeface="Arial" pitchFamily="34" charset="0"/>
                        </a:rPr>
                        <a:t>å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r evalueringsrapport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er utarbeidet</a:t>
                      </a:r>
                      <a:endParaRPr kumimoji="0" lang="nb-N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320"/>
          <p:cNvSpPr>
            <a:spLocks noChangeArrowheads="1"/>
          </p:cNvSpPr>
          <p:nvPr/>
        </p:nvSpPr>
        <p:spPr bwMode="auto">
          <a:xfrm>
            <a:off x="0" y="584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b-NO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71987" y="1700808"/>
            <a:ext cx="2971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nb-NO" sz="1200" b="1" dirty="0" smtClean="0">
                <a:cs typeface="Times New Roman" pitchFamily="18" charset="0"/>
              </a:rPr>
              <a:t>Milepælplan </a:t>
            </a:r>
            <a:r>
              <a:rPr lang="nb-NO" sz="1200" b="1" dirty="0">
                <a:cs typeface="Times New Roman" pitchFamily="18" charset="0"/>
              </a:rPr>
              <a:t>for organisatoriske tiltak</a:t>
            </a:r>
            <a:endParaRPr lang="en-US" sz="900" dirty="0"/>
          </a:p>
          <a:p>
            <a:pPr eaLnBrk="0" hangingPunc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26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4. Implementering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18932" y="1700808"/>
            <a:ext cx="7840425" cy="433406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b-NO" sz="2400" dirty="0" smtClean="0"/>
              <a:t>Formål </a:t>
            </a:r>
            <a:r>
              <a:rPr lang="nb-NO" sz="2400" dirty="0"/>
              <a:t>med fasen: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Få implementert ny prosess i organisasjonen, dvs. tatt prosessen i </a:t>
            </a:r>
            <a:r>
              <a:rPr lang="nb-NO" sz="1600" dirty="0" smtClean="0"/>
              <a:t>bruk</a:t>
            </a:r>
          </a:p>
          <a:p>
            <a:pPr lvl="1">
              <a:lnSpc>
                <a:spcPct val="90000"/>
              </a:lnSpc>
            </a:pPr>
            <a:endParaRPr lang="nb-NO" sz="1600" dirty="0"/>
          </a:p>
          <a:p>
            <a:pPr>
              <a:lnSpc>
                <a:spcPct val="90000"/>
              </a:lnSpc>
            </a:pPr>
            <a:r>
              <a:rPr lang="nb-NO" sz="2400" dirty="0"/>
              <a:t>Aktuelle oppgaver: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Organisatoriske</a:t>
            </a:r>
          </a:p>
          <a:p>
            <a:pPr lvl="2">
              <a:lnSpc>
                <a:spcPct val="90000"/>
              </a:lnSpc>
            </a:pPr>
            <a:r>
              <a:rPr lang="nb-NO" sz="1600" dirty="0"/>
              <a:t>Etablere rollene, grensesnitt til andre prosesser og hjelpeverktøy</a:t>
            </a:r>
          </a:p>
          <a:p>
            <a:pPr lvl="2">
              <a:lnSpc>
                <a:spcPct val="90000"/>
              </a:lnSpc>
            </a:pPr>
            <a:r>
              <a:rPr lang="nb-NO" sz="1600" dirty="0"/>
              <a:t>Gjøre prosessen kjent</a:t>
            </a:r>
          </a:p>
          <a:p>
            <a:pPr lvl="2">
              <a:lnSpc>
                <a:spcPct val="90000"/>
              </a:lnSpc>
            </a:pPr>
            <a:r>
              <a:rPr lang="nb-NO" sz="1600" dirty="0"/>
              <a:t>Gi opplæring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Teknologiske</a:t>
            </a:r>
          </a:p>
          <a:p>
            <a:pPr lvl="2">
              <a:lnSpc>
                <a:spcPct val="90000"/>
              </a:lnSpc>
            </a:pPr>
            <a:r>
              <a:rPr lang="nb-NO" sz="1600" dirty="0"/>
              <a:t>Lag IT-løsning for arbeids- og informasjonsflyt</a:t>
            </a:r>
          </a:p>
          <a:p>
            <a:pPr lvl="2">
              <a:lnSpc>
                <a:spcPct val="90000"/>
              </a:lnSpc>
            </a:pPr>
            <a:r>
              <a:rPr lang="nb-NO" sz="1600" dirty="0"/>
              <a:t>Lag IT-løsning for hjelpeverktøy</a:t>
            </a:r>
          </a:p>
          <a:p>
            <a:pPr lvl="2">
              <a:lnSpc>
                <a:spcPct val="90000"/>
              </a:lnSpc>
            </a:pPr>
            <a:r>
              <a:rPr lang="nb-NO" sz="1600" dirty="0"/>
              <a:t>Lag IT-løsning for måling og </a:t>
            </a:r>
            <a:r>
              <a:rPr lang="nb-NO" sz="1600" dirty="0" smtClean="0"/>
              <a:t>rapportering</a:t>
            </a:r>
          </a:p>
          <a:p>
            <a:pPr lvl="2">
              <a:lnSpc>
                <a:spcPct val="90000"/>
              </a:lnSpc>
            </a:pPr>
            <a:endParaRPr lang="nb-NO" sz="1200" dirty="0"/>
          </a:p>
          <a:p>
            <a:pPr>
              <a:lnSpc>
                <a:spcPct val="90000"/>
              </a:lnSpc>
            </a:pPr>
            <a:r>
              <a:rPr lang="nb-NO" sz="2400" dirty="0"/>
              <a:t>Leveranser: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Roller som er bemannet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Etablerte grensesnitt til </a:t>
            </a:r>
            <a:r>
              <a:rPr lang="nb-NO" sz="1600" dirty="0" smtClean="0"/>
              <a:t>andre </a:t>
            </a:r>
            <a:r>
              <a:rPr lang="nb-NO" sz="1600" dirty="0"/>
              <a:t>prosesser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Nødvendige hjelpeverktøy</a:t>
            </a:r>
          </a:p>
          <a:p>
            <a:pPr lvl="1">
              <a:lnSpc>
                <a:spcPct val="90000"/>
              </a:lnSpc>
            </a:pPr>
            <a:r>
              <a:rPr lang="nb-NO" sz="1600" dirty="0" smtClean="0"/>
              <a:t>IT-løsninger</a:t>
            </a:r>
            <a:endParaRPr lang="nb-NO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D3DD73-7D0A-4161-8DD6-16D74EDE9AA9}" type="slidenum">
              <a:rPr lang="nb-NO" smtClean="0"/>
              <a:pPr>
                <a:defRPr/>
              </a:pPr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537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5. Forvaltning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941" y="1916832"/>
            <a:ext cx="7840425" cy="4334069"/>
          </a:xfrm>
        </p:spPr>
        <p:txBody>
          <a:bodyPr/>
          <a:lstStyle/>
          <a:p>
            <a:r>
              <a:rPr lang="nb-NO" sz="2400" dirty="0"/>
              <a:t>En prosess må styres, forvaltes og videreutvikles. Dette er prosesseiers </a:t>
            </a:r>
            <a:r>
              <a:rPr lang="nb-NO" sz="2400" dirty="0" smtClean="0"/>
              <a:t>ansvar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Sentrale oppgaver:</a:t>
            </a:r>
          </a:p>
          <a:p>
            <a:pPr lvl="1"/>
            <a:r>
              <a:rPr lang="nb-NO" sz="1600" dirty="0"/>
              <a:t>Utfør regelmessige målinger for å sikre at prosessen fungerer etter intensjonen</a:t>
            </a:r>
          </a:p>
          <a:p>
            <a:pPr lvl="1"/>
            <a:r>
              <a:rPr lang="nb-NO" sz="1600" dirty="0"/>
              <a:t>Rapporter på prosessens </a:t>
            </a:r>
            <a:r>
              <a:rPr lang="nb-NO" sz="1600" dirty="0" smtClean="0"/>
              <a:t>ytelse og resultater</a:t>
            </a:r>
            <a:endParaRPr lang="nb-NO" sz="1600" dirty="0"/>
          </a:p>
          <a:p>
            <a:pPr lvl="1"/>
            <a:r>
              <a:rPr lang="nb-NO" sz="1600" dirty="0"/>
              <a:t>Hent inn erfaringer om beste praksis og nye måter å benytte IT på</a:t>
            </a:r>
          </a:p>
          <a:p>
            <a:pPr lvl="1"/>
            <a:r>
              <a:rPr lang="nb-NO" sz="1600" dirty="0"/>
              <a:t>Utvikle prosessen videre i henhold til forretningsmål</a:t>
            </a:r>
          </a:p>
          <a:p>
            <a:pPr algn="just"/>
            <a:r>
              <a:rPr lang="nb-NO" sz="2400" dirty="0">
                <a:cs typeface="Times New Roman" pitchFamily="18" charset="0"/>
              </a:rPr>
              <a:t>Leveranser</a:t>
            </a:r>
          </a:p>
          <a:p>
            <a:pPr lvl="1" algn="just"/>
            <a:r>
              <a:rPr lang="nb-NO" sz="1600" dirty="0"/>
              <a:t>Periodiske statusrapporter som viser prosessens resultater og ytelse</a:t>
            </a:r>
          </a:p>
          <a:p>
            <a:pPr lvl="1" algn="just"/>
            <a:r>
              <a:rPr lang="nb-NO" sz="1600" dirty="0"/>
              <a:t>Forslag til forbedringer og videreutvikling av prosessen </a:t>
            </a:r>
          </a:p>
          <a:p>
            <a:endParaRPr lang="nb-NO" sz="2400" dirty="0"/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034B8-EB63-42E7-A71D-5879D620DBB0}" type="slidenum">
              <a:rPr lang="nb-NO" smtClean="0"/>
              <a:pPr>
                <a:defRPr/>
              </a:pPr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737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RIS-metoden for prosessforbedring</a:t>
            </a:r>
          </a:p>
        </p:txBody>
      </p:sp>
      <p:sp>
        <p:nvSpPr>
          <p:cNvPr id="10244" name="Rektangel 5"/>
          <p:cNvSpPr>
            <a:spLocks noChangeArrowheads="1"/>
          </p:cNvSpPr>
          <p:nvPr/>
        </p:nvSpPr>
        <p:spPr bwMode="auto">
          <a:xfrm>
            <a:off x="571500" y="2928938"/>
            <a:ext cx="1214438" cy="642937"/>
          </a:xfrm>
          <a:prstGeom prst="rect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nb-NO" sz="1600" dirty="0" smtClean="0">
                <a:latin typeface="Times New Roman" pitchFamily="18" charset="0"/>
              </a:rPr>
              <a:t>Etablering</a:t>
            </a:r>
            <a:endParaRPr lang="nb-NO" sz="1600" dirty="0">
              <a:latin typeface="Times New Roman" pitchFamily="18" charset="0"/>
            </a:endParaRPr>
          </a:p>
        </p:txBody>
      </p:sp>
      <p:sp>
        <p:nvSpPr>
          <p:cNvPr id="10245" name="Rektangel 9"/>
          <p:cNvSpPr>
            <a:spLocks noChangeArrowheads="1"/>
          </p:cNvSpPr>
          <p:nvPr/>
        </p:nvSpPr>
        <p:spPr bwMode="auto">
          <a:xfrm>
            <a:off x="2214563" y="2928938"/>
            <a:ext cx="1214437" cy="642937"/>
          </a:xfrm>
          <a:prstGeom prst="rect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nb-NO" sz="1600" dirty="0" smtClean="0">
                <a:latin typeface="Times New Roman" pitchFamily="18" charset="0"/>
              </a:rPr>
              <a:t>Kartlegging</a:t>
            </a:r>
            <a:endParaRPr lang="nb-NO" sz="1600" dirty="0">
              <a:latin typeface="Times New Roman" pitchFamily="18" charset="0"/>
            </a:endParaRPr>
          </a:p>
        </p:txBody>
      </p:sp>
      <p:sp>
        <p:nvSpPr>
          <p:cNvPr id="10246" name="Rektangel 10"/>
          <p:cNvSpPr>
            <a:spLocks noChangeArrowheads="1"/>
          </p:cNvSpPr>
          <p:nvPr/>
        </p:nvSpPr>
        <p:spPr bwMode="auto">
          <a:xfrm>
            <a:off x="3857625" y="2928938"/>
            <a:ext cx="1357313" cy="642937"/>
          </a:xfrm>
          <a:prstGeom prst="rect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nb-NO" sz="1600" dirty="0" smtClean="0">
                <a:latin typeface="Times New Roman" pitchFamily="18" charset="0"/>
              </a:rPr>
              <a:t>Analyse </a:t>
            </a:r>
            <a:r>
              <a:rPr lang="nb-NO" sz="1600" dirty="0">
                <a:latin typeface="Times New Roman" pitchFamily="18" charset="0"/>
              </a:rPr>
              <a:t>og </a:t>
            </a:r>
          </a:p>
          <a:p>
            <a:pPr algn="ctr" eaLnBrk="0" hangingPunct="0"/>
            <a:r>
              <a:rPr lang="nb-NO" sz="1600" dirty="0" smtClean="0">
                <a:latin typeface="Times New Roman" pitchFamily="18" charset="0"/>
              </a:rPr>
              <a:t>omforming</a:t>
            </a:r>
            <a:endParaRPr lang="nb-NO" sz="1600" dirty="0">
              <a:latin typeface="Times New Roman" pitchFamily="18" charset="0"/>
            </a:endParaRPr>
          </a:p>
        </p:txBody>
      </p:sp>
      <p:sp>
        <p:nvSpPr>
          <p:cNvPr id="10247" name="Rektangel 11"/>
          <p:cNvSpPr>
            <a:spLocks noChangeArrowheads="1"/>
          </p:cNvSpPr>
          <p:nvPr/>
        </p:nvSpPr>
        <p:spPr bwMode="auto">
          <a:xfrm>
            <a:off x="5643563" y="2928938"/>
            <a:ext cx="1376709" cy="642937"/>
          </a:xfrm>
          <a:prstGeom prst="rect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nb-NO" sz="1600" dirty="0" smtClean="0">
                <a:latin typeface="Times New Roman" pitchFamily="18" charset="0"/>
              </a:rPr>
              <a:t>Implementering</a:t>
            </a:r>
            <a:endParaRPr lang="nb-NO" sz="1600" dirty="0">
              <a:latin typeface="Times New Roman" pitchFamily="18" charset="0"/>
            </a:endParaRPr>
          </a:p>
        </p:txBody>
      </p:sp>
      <p:sp>
        <p:nvSpPr>
          <p:cNvPr id="10248" name="Rektangel 12"/>
          <p:cNvSpPr>
            <a:spLocks noChangeArrowheads="1"/>
          </p:cNvSpPr>
          <p:nvPr/>
        </p:nvSpPr>
        <p:spPr bwMode="auto">
          <a:xfrm>
            <a:off x="7358063" y="2930079"/>
            <a:ext cx="1214437" cy="642937"/>
          </a:xfrm>
          <a:prstGeom prst="rect">
            <a:avLst/>
          </a:prstGeom>
          <a:solidFill>
            <a:schemeClr val="accent4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nb-NO" sz="1600" dirty="0" smtClean="0">
                <a:latin typeface="Times New Roman" pitchFamily="18" charset="0"/>
              </a:rPr>
              <a:t>Forvaltning</a:t>
            </a:r>
            <a:endParaRPr lang="nb-NO" sz="1600" dirty="0">
              <a:latin typeface="Times New Roman" pitchFamily="18" charset="0"/>
            </a:endParaRPr>
          </a:p>
        </p:txBody>
      </p:sp>
      <p:cxnSp>
        <p:nvCxnSpPr>
          <p:cNvPr id="15" name="Rett pil 14"/>
          <p:cNvCxnSpPr>
            <a:stCxn id="10244" idx="3"/>
            <a:endCxn id="10245" idx="1"/>
          </p:cNvCxnSpPr>
          <p:nvPr/>
        </p:nvCxnSpPr>
        <p:spPr>
          <a:xfrm>
            <a:off x="1785938" y="3249613"/>
            <a:ext cx="428625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Rett pil 16"/>
          <p:cNvCxnSpPr/>
          <p:nvPr/>
        </p:nvCxnSpPr>
        <p:spPr>
          <a:xfrm>
            <a:off x="3429000" y="3286125"/>
            <a:ext cx="42862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" name="Rett pil 17"/>
          <p:cNvCxnSpPr/>
          <p:nvPr/>
        </p:nvCxnSpPr>
        <p:spPr>
          <a:xfrm>
            <a:off x="5214938" y="3286125"/>
            <a:ext cx="42862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254" name="Text Box 9"/>
          <p:cNvSpPr txBox="1">
            <a:spLocks noChangeArrowheads="1"/>
          </p:cNvSpPr>
          <p:nvPr/>
        </p:nvSpPr>
        <p:spPr bwMode="auto">
          <a:xfrm>
            <a:off x="642938" y="3929063"/>
            <a:ext cx="188595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r>
              <a:rPr lang="nb-NO" sz="1600" dirty="0"/>
              <a:t>For hver fase: 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nb-NO" sz="1600" dirty="0"/>
              <a:t> Mål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nb-NO" sz="1600" dirty="0"/>
              <a:t> Involverte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nb-NO" sz="1600" dirty="0"/>
              <a:t> Leveranser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nb-NO" sz="1600" dirty="0"/>
              <a:t> Teknikker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nb-NO" sz="1600" dirty="0"/>
              <a:t> Verktøy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nb-NO" sz="1600" dirty="0"/>
              <a:t> Sjekklister (tips)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nb-NO" sz="1600" dirty="0"/>
              <a:t> Kunnskapsbehov</a:t>
            </a:r>
            <a:endParaRPr lang="en-US" sz="1600" dirty="0"/>
          </a:p>
        </p:txBody>
      </p:sp>
      <p:sp>
        <p:nvSpPr>
          <p:cNvPr id="10255" name="Text Box 6"/>
          <p:cNvSpPr txBox="1">
            <a:spLocks noChangeArrowheads="1"/>
          </p:cNvSpPr>
          <p:nvPr/>
        </p:nvSpPr>
        <p:spPr bwMode="auto">
          <a:xfrm>
            <a:off x="4103688" y="5084763"/>
            <a:ext cx="4365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/>
              <a:t>Ulik gjennomføring: formålet bestemmer</a:t>
            </a:r>
            <a:endParaRPr lang="en-US"/>
          </a:p>
        </p:txBody>
      </p:sp>
      <p:cxnSp>
        <p:nvCxnSpPr>
          <p:cNvPr id="20" name="Rett pil 17"/>
          <p:cNvCxnSpPr/>
          <p:nvPr/>
        </p:nvCxnSpPr>
        <p:spPr>
          <a:xfrm flipV="1">
            <a:off x="7015856" y="3287713"/>
            <a:ext cx="337791" cy="1031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38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 animBg="1"/>
      <p:bldP spid="10246" grpId="0" animBg="1"/>
      <p:bldP spid="10247" grpId="0" animBg="1"/>
      <p:bldP spid="10248" grpId="0" animBg="1"/>
      <p:bldP spid="10254" grpId="0"/>
      <p:bldP spid="102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836712"/>
            <a:ext cx="8135938" cy="922338"/>
          </a:xfrm>
        </p:spPr>
        <p:txBody>
          <a:bodyPr/>
          <a:lstStyle/>
          <a:p>
            <a:r>
              <a:rPr lang="nb-NO" dirty="0" smtClean="0"/>
              <a:t>1. Etablering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nb-NO" dirty="0"/>
              <a:t>Formål med fasen:</a:t>
            </a:r>
          </a:p>
          <a:p>
            <a:pPr lvl="1">
              <a:lnSpc>
                <a:spcPct val="90000"/>
              </a:lnSpc>
            </a:pPr>
            <a:r>
              <a:rPr lang="nb-NO" sz="1800" dirty="0"/>
              <a:t>Få igangsatt arbeidet med å utvikle en </a:t>
            </a:r>
            <a:r>
              <a:rPr lang="nb-NO" sz="1800" dirty="0" smtClean="0"/>
              <a:t>prosess</a:t>
            </a:r>
          </a:p>
          <a:p>
            <a:pPr marL="242884" lvl="1" indent="0">
              <a:lnSpc>
                <a:spcPct val="90000"/>
              </a:lnSpc>
              <a:buNone/>
            </a:pPr>
            <a:endParaRPr lang="nb-NO" sz="1500" dirty="0"/>
          </a:p>
          <a:p>
            <a:pPr>
              <a:lnSpc>
                <a:spcPct val="90000"/>
              </a:lnSpc>
            </a:pPr>
            <a:r>
              <a:rPr lang="nb-NO" dirty="0"/>
              <a:t>Aktuelle oppgaver:</a:t>
            </a:r>
          </a:p>
          <a:p>
            <a:pPr lvl="1">
              <a:lnSpc>
                <a:spcPct val="90000"/>
              </a:lnSpc>
            </a:pPr>
            <a:r>
              <a:rPr lang="nb-NO" sz="1800" dirty="0" smtClean="0"/>
              <a:t>Velg prosess</a:t>
            </a:r>
            <a:endParaRPr lang="nb-NO" sz="1800" dirty="0"/>
          </a:p>
          <a:p>
            <a:pPr lvl="1">
              <a:lnSpc>
                <a:spcPct val="90000"/>
              </a:lnSpc>
            </a:pPr>
            <a:r>
              <a:rPr lang="nb-NO" sz="1800" dirty="0"/>
              <a:t>Avklar målsetting</a:t>
            </a:r>
          </a:p>
          <a:p>
            <a:pPr lvl="1">
              <a:lnSpc>
                <a:spcPct val="90000"/>
              </a:lnSpc>
            </a:pPr>
            <a:r>
              <a:rPr lang="nb-NO" sz="1800" dirty="0"/>
              <a:t>Utnevn prosesseier</a:t>
            </a:r>
          </a:p>
          <a:p>
            <a:pPr lvl="1">
              <a:lnSpc>
                <a:spcPct val="90000"/>
              </a:lnSpc>
            </a:pPr>
            <a:r>
              <a:rPr lang="nb-NO" sz="1800" dirty="0"/>
              <a:t>Organiser prosjektet</a:t>
            </a:r>
          </a:p>
          <a:p>
            <a:pPr lvl="2">
              <a:lnSpc>
                <a:spcPct val="90000"/>
              </a:lnSpc>
            </a:pPr>
            <a:r>
              <a:rPr lang="nb-NO" sz="1800" dirty="0"/>
              <a:t>prosjektleder, rolleinnehavere, prosessutvikler og modellerer</a:t>
            </a:r>
          </a:p>
          <a:p>
            <a:pPr lvl="1">
              <a:lnSpc>
                <a:spcPct val="90000"/>
              </a:lnSpc>
            </a:pPr>
            <a:r>
              <a:rPr lang="nb-NO" sz="1800" dirty="0"/>
              <a:t>Lag </a:t>
            </a:r>
            <a:r>
              <a:rPr lang="nb-NO" sz="1800" dirty="0" smtClean="0"/>
              <a:t>prosjektmandat med prosjektplan</a:t>
            </a:r>
            <a:endParaRPr lang="nb-NO" sz="1800" dirty="0"/>
          </a:p>
          <a:p>
            <a:pPr lvl="1">
              <a:lnSpc>
                <a:spcPct val="90000"/>
              </a:lnSpc>
            </a:pPr>
            <a:r>
              <a:rPr lang="nb-NO" sz="1800" dirty="0"/>
              <a:t>Gi opplæring i prosessperspektivet, metode og </a:t>
            </a:r>
            <a:r>
              <a:rPr lang="nb-NO" sz="1800" dirty="0" smtClean="0"/>
              <a:t>teknikker</a:t>
            </a:r>
          </a:p>
          <a:p>
            <a:pPr marL="242884" lvl="1" indent="0">
              <a:lnSpc>
                <a:spcPct val="90000"/>
              </a:lnSpc>
              <a:buNone/>
            </a:pPr>
            <a:endParaRPr lang="nb-NO" sz="1500" dirty="0"/>
          </a:p>
          <a:p>
            <a:pPr>
              <a:lnSpc>
                <a:spcPct val="90000"/>
              </a:lnSpc>
            </a:pPr>
            <a:r>
              <a:rPr lang="nb-NO" dirty="0"/>
              <a:t>Leveranser:</a:t>
            </a:r>
          </a:p>
          <a:p>
            <a:pPr lvl="1">
              <a:lnSpc>
                <a:spcPct val="90000"/>
              </a:lnSpc>
            </a:pPr>
            <a:r>
              <a:rPr lang="nb-NO" sz="1800" dirty="0"/>
              <a:t>Prosesseier</a:t>
            </a:r>
          </a:p>
          <a:p>
            <a:pPr lvl="1">
              <a:lnSpc>
                <a:spcPct val="90000"/>
              </a:lnSpc>
            </a:pPr>
            <a:r>
              <a:rPr lang="nb-NO" sz="1800" dirty="0" smtClean="0"/>
              <a:t>Prosjektmandat med plan for det videre arbeidet</a:t>
            </a:r>
            <a:endParaRPr lang="nb-NO" sz="1800" dirty="0"/>
          </a:p>
          <a:p>
            <a:pPr lvl="1">
              <a:lnSpc>
                <a:spcPct val="90000"/>
              </a:lnSpc>
            </a:pPr>
            <a:r>
              <a:rPr lang="nb-NO" sz="1800" dirty="0"/>
              <a:t>Prosjektorganisasjon</a:t>
            </a:r>
          </a:p>
          <a:p>
            <a:pPr lvl="1">
              <a:lnSpc>
                <a:spcPct val="90000"/>
              </a:lnSpc>
            </a:pPr>
            <a:r>
              <a:rPr lang="nb-NO" sz="1800" dirty="0"/>
              <a:t>Deltakere med kunnskap om </a:t>
            </a:r>
            <a:r>
              <a:rPr lang="nb-NO" sz="1800" dirty="0" smtClean="0"/>
              <a:t>prosessutvikling og prosessmodellering</a:t>
            </a:r>
            <a:endParaRPr lang="nb-NO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D3DD73-7D0A-4161-8DD6-16D74EDE9AA9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237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Mal for prosjektmandat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b-NO" sz="2400" dirty="0"/>
              <a:t>Bakgrunn</a:t>
            </a:r>
          </a:p>
          <a:p>
            <a:pPr>
              <a:lnSpc>
                <a:spcPct val="90000"/>
              </a:lnSpc>
            </a:pPr>
            <a:r>
              <a:rPr lang="nb-NO" sz="2400" dirty="0"/>
              <a:t>Forventet resultat</a:t>
            </a:r>
          </a:p>
          <a:p>
            <a:pPr lvl="1">
              <a:lnSpc>
                <a:spcPct val="90000"/>
              </a:lnSpc>
            </a:pPr>
            <a:r>
              <a:rPr lang="nb-NO" sz="1600" dirty="0" smtClean="0"/>
              <a:t>Leveransemål</a:t>
            </a:r>
          </a:p>
          <a:p>
            <a:pPr lvl="1">
              <a:lnSpc>
                <a:spcPct val="90000"/>
              </a:lnSpc>
            </a:pPr>
            <a:r>
              <a:rPr lang="nb-NO" sz="1600" dirty="0" smtClean="0"/>
              <a:t>Effektmål</a:t>
            </a: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nb-NO" sz="2400" dirty="0" smtClean="0"/>
              <a:t>Planer</a:t>
            </a:r>
            <a:endParaRPr lang="nb-NO" sz="2400" dirty="0"/>
          </a:p>
          <a:p>
            <a:pPr lvl="1">
              <a:lnSpc>
                <a:spcPct val="90000"/>
              </a:lnSpc>
            </a:pPr>
            <a:r>
              <a:rPr lang="nb-NO" sz="1600" dirty="0"/>
              <a:t>Overordnet plan</a:t>
            </a:r>
          </a:p>
          <a:p>
            <a:pPr lvl="1">
              <a:lnSpc>
                <a:spcPct val="90000"/>
              </a:lnSpc>
            </a:pPr>
            <a:r>
              <a:rPr lang="nb-NO" sz="1600" dirty="0" smtClean="0"/>
              <a:t>Milepælplan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nb-NO" sz="2400" dirty="0"/>
              <a:t>Organisering og styring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Prosjektleder, </a:t>
            </a:r>
            <a:r>
              <a:rPr lang="nb-NO" sz="1600" dirty="0" smtClean="0"/>
              <a:t>Prosjektdeltakere, Styringsgruppe</a:t>
            </a:r>
            <a:endParaRPr lang="nb-NO" sz="1600" dirty="0"/>
          </a:p>
          <a:p>
            <a:pPr lvl="1">
              <a:lnSpc>
                <a:spcPct val="90000"/>
              </a:lnSpc>
            </a:pPr>
            <a:r>
              <a:rPr lang="nb-NO" sz="1600" dirty="0"/>
              <a:t>Møteplan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Plan for rapportering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nb-NO" sz="2400" dirty="0"/>
              <a:t>Kostnadsrammer</a:t>
            </a:r>
          </a:p>
          <a:p>
            <a:pPr>
              <a:lnSpc>
                <a:spcPct val="90000"/>
              </a:lnSpc>
            </a:pPr>
            <a:r>
              <a:rPr lang="nb-NO" sz="2400" dirty="0"/>
              <a:t>Føringer og </a:t>
            </a:r>
            <a:r>
              <a:rPr lang="nb-NO" sz="2400" dirty="0" smtClean="0"/>
              <a:t>avgrensninger</a:t>
            </a:r>
            <a:endParaRPr lang="nb-NO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034B8-EB63-42E7-A71D-5879D620DBB0}" type="slidenum">
              <a:rPr lang="nb-NO" smtClean="0"/>
              <a:pPr>
                <a:defRPr/>
              </a:pPr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575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2. Kartlegging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18" y="1772816"/>
            <a:ext cx="7840425" cy="462810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nb-NO" sz="2400" dirty="0"/>
              <a:t>Formål med fasen: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Få en felles erkjennelse blant de involverte om hvordan prosessen fungerer i dag, og at forbedring er </a:t>
            </a:r>
            <a:r>
              <a:rPr lang="nb-NO" sz="1600" dirty="0" smtClean="0"/>
              <a:t>mulig</a:t>
            </a:r>
          </a:p>
          <a:p>
            <a:pPr lvl="1">
              <a:lnSpc>
                <a:spcPct val="90000"/>
              </a:lnSpc>
            </a:pPr>
            <a:endParaRPr lang="nb-NO" sz="1600" dirty="0"/>
          </a:p>
          <a:p>
            <a:pPr>
              <a:lnSpc>
                <a:spcPct val="90000"/>
              </a:lnSpc>
            </a:pPr>
            <a:r>
              <a:rPr lang="nb-NO" sz="2400" dirty="0"/>
              <a:t>Aktuelle oppgaver: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Klargjør sentrale kjennetegn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Lag RIS-modell (evt. også en IPO-modell)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Innhent relevante måltall:</a:t>
            </a:r>
          </a:p>
          <a:p>
            <a:pPr lvl="2">
              <a:lnSpc>
                <a:spcPct val="90000"/>
              </a:lnSpc>
            </a:pPr>
            <a:r>
              <a:rPr lang="nb-NO" sz="1600" dirty="0"/>
              <a:t> antall saker, tidsbruk, ressursbruk, kvalitet, kundetilfredshet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Identifiser svakheter og forbedringsmuligheter 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Sett mål for forbedring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Lag </a:t>
            </a:r>
            <a:r>
              <a:rPr lang="nb-NO" sz="1600" dirty="0" smtClean="0"/>
              <a:t>kartleggingsrapport</a:t>
            </a:r>
          </a:p>
          <a:p>
            <a:pPr marL="242884" lvl="1" indent="0">
              <a:lnSpc>
                <a:spcPct val="90000"/>
              </a:lnSpc>
              <a:buNone/>
            </a:pPr>
            <a:endParaRPr lang="nb-NO" sz="1600" dirty="0"/>
          </a:p>
          <a:p>
            <a:pPr>
              <a:lnSpc>
                <a:spcPct val="90000"/>
              </a:lnSpc>
            </a:pPr>
            <a:r>
              <a:rPr lang="nb-NO" sz="2400" dirty="0"/>
              <a:t>Leveranse: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En kartleggingsrapport med:</a:t>
            </a:r>
          </a:p>
          <a:p>
            <a:pPr lvl="2">
              <a:lnSpc>
                <a:spcPct val="90000"/>
              </a:lnSpc>
            </a:pPr>
            <a:r>
              <a:rPr lang="nb-NO" sz="1600" dirty="0"/>
              <a:t>Beskrivelse av sentrale kjennetegn</a:t>
            </a:r>
          </a:p>
          <a:p>
            <a:pPr lvl="2">
              <a:lnSpc>
                <a:spcPct val="90000"/>
              </a:lnSpc>
            </a:pPr>
            <a:r>
              <a:rPr lang="nb-NO" sz="1600" dirty="0" smtClean="0"/>
              <a:t>RIS-modell og IPO-modell</a:t>
            </a:r>
            <a:endParaRPr lang="nb-NO" sz="1600" dirty="0"/>
          </a:p>
          <a:p>
            <a:pPr lvl="2">
              <a:lnSpc>
                <a:spcPct val="90000"/>
              </a:lnSpc>
            </a:pPr>
            <a:r>
              <a:rPr lang="nb-NO" sz="1600" dirty="0"/>
              <a:t>Måltall</a:t>
            </a:r>
          </a:p>
          <a:p>
            <a:pPr lvl="2">
              <a:lnSpc>
                <a:spcPct val="90000"/>
              </a:lnSpc>
            </a:pPr>
            <a:r>
              <a:rPr lang="nb-NO" sz="1600" dirty="0"/>
              <a:t>Svakheter og forbedringsmuligheter</a:t>
            </a:r>
          </a:p>
          <a:p>
            <a:pPr lvl="2">
              <a:lnSpc>
                <a:spcPct val="90000"/>
              </a:lnSpc>
            </a:pPr>
            <a:r>
              <a:rPr lang="nb-NO" sz="1600" dirty="0"/>
              <a:t>Mål for </a:t>
            </a:r>
            <a:r>
              <a:rPr lang="nb-NO" sz="1600" dirty="0" smtClean="0"/>
              <a:t>forbedring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034B8-EB63-42E7-A71D-5879D620DBB0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482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Mal for kartleggingsrapport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/>
              <a:t>Innledning</a:t>
            </a:r>
          </a:p>
          <a:p>
            <a:r>
              <a:rPr lang="nb-NO" sz="2400" dirty="0"/>
              <a:t>Kunde og resultat – nåsituasjonen</a:t>
            </a:r>
          </a:p>
          <a:p>
            <a:r>
              <a:rPr lang="nb-NO" sz="2400" dirty="0"/>
              <a:t>Styring – nåsituasjonen</a:t>
            </a:r>
          </a:p>
          <a:p>
            <a:r>
              <a:rPr lang="nb-NO" sz="2400" dirty="0"/>
              <a:t>Arbeids- og informasjonsflyt – nåsituasjonen</a:t>
            </a:r>
          </a:p>
          <a:p>
            <a:r>
              <a:rPr lang="nb-NO" sz="2400" dirty="0"/>
              <a:t>Ressurser – nåsituasjonen</a:t>
            </a:r>
          </a:p>
          <a:p>
            <a:r>
              <a:rPr lang="nb-NO" sz="2400" dirty="0"/>
              <a:t>Svakheter og forbedringsmuligheter</a:t>
            </a:r>
          </a:p>
          <a:p>
            <a:r>
              <a:rPr lang="nb-NO" sz="2400" dirty="0"/>
              <a:t>Forslag til mål for forbedring</a:t>
            </a:r>
            <a:endParaRPr lang="en-US" sz="2400" dirty="0"/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034B8-EB63-42E7-A71D-5879D620DBB0}" type="slidenum">
              <a:rPr lang="nb-NO" smtClean="0"/>
              <a:pPr>
                <a:defRPr/>
              </a:pPr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856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3. Analyse og omforming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b-NO" sz="2400" dirty="0"/>
              <a:t>Formål med fasen: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Få utformet og beskrevet en ny utgave av prosessen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Gjøre klar for implementering, og evt. utvikling av nye </a:t>
            </a:r>
            <a:r>
              <a:rPr lang="nb-NO" sz="1600" dirty="0" smtClean="0"/>
              <a:t>IT-løsninger</a:t>
            </a:r>
          </a:p>
          <a:p>
            <a:pPr marL="242884" lvl="1" indent="0">
              <a:lnSpc>
                <a:spcPct val="90000"/>
              </a:lnSpc>
              <a:buNone/>
            </a:pPr>
            <a:endParaRPr lang="nb-NO" sz="1600" dirty="0"/>
          </a:p>
          <a:p>
            <a:pPr>
              <a:lnSpc>
                <a:spcPct val="90000"/>
              </a:lnSpc>
            </a:pPr>
            <a:r>
              <a:rPr lang="nb-NO" sz="2400" dirty="0"/>
              <a:t>Aktuelle oppgaver: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Se til beste praksis og til ITs muligheter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Analyser nåsituasjonen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Lag ny RIS-modell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Lag prosessbeskrivelse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Lag kravspesifikasjon for nye IT-løsninger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Lag </a:t>
            </a:r>
            <a:r>
              <a:rPr lang="nb-NO" sz="1600" dirty="0" smtClean="0"/>
              <a:t>implementeringsplan</a:t>
            </a:r>
          </a:p>
          <a:p>
            <a:pPr marL="242884" lvl="1" indent="0">
              <a:lnSpc>
                <a:spcPct val="90000"/>
              </a:lnSpc>
              <a:buNone/>
            </a:pPr>
            <a:endParaRPr lang="nb-NO" sz="1600" dirty="0"/>
          </a:p>
          <a:p>
            <a:pPr>
              <a:lnSpc>
                <a:spcPct val="90000"/>
              </a:lnSpc>
            </a:pPr>
            <a:r>
              <a:rPr lang="nb-NO" sz="2400" dirty="0"/>
              <a:t>Leveranser: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Prosessbeskrivelse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Kravspesifikasjon for nye IT-løsninger</a:t>
            </a:r>
          </a:p>
          <a:p>
            <a:pPr lvl="1">
              <a:lnSpc>
                <a:spcPct val="90000"/>
              </a:lnSpc>
            </a:pPr>
            <a:r>
              <a:rPr lang="nb-NO" sz="1600" dirty="0" smtClean="0"/>
              <a:t>Implementeringsplan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034B8-EB63-42E7-A71D-5879D620DBB0}" type="slidenum">
              <a:rPr lang="nb-NO" smtClean="0"/>
              <a:pPr>
                <a:defRPr/>
              </a:pPr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744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3. Analyse og </a:t>
            </a:r>
            <a:r>
              <a:rPr lang="nb-NO" dirty="0" smtClean="0"/>
              <a:t>omforming: </a:t>
            </a:r>
            <a:r>
              <a:rPr lang="nb-NO" dirty="0"/>
              <a:t>analyse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212" y="1484784"/>
            <a:ext cx="7840425" cy="477212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nb-NO" sz="2400" dirty="0"/>
              <a:t>Analyse av arbeids- og informasjonsflyten</a:t>
            </a:r>
          </a:p>
          <a:p>
            <a:pPr>
              <a:lnSpc>
                <a:spcPct val="90000"/>
              </a:lnSpc>
            </a:pPr>
            <a:endParaRPr lang="nb-NO" sz="2000" dirty="0" smtClean="0"/>
          </a:p>
          <a:p>
            <a:pPr>
              <a:lnSpc>
                <a:spcPct val="90000"/>
              </a:lnSpc>
            </a:pPr>
            <a:r>
              <a:rPr lang="nb-NO" sz="2000" dirty="0" smtClean="0"/>
              <a:t>Se </a:t>
            </a:r>
            <a:r>
              <a:rPr lang="nb-NO" sz="2000" dirty="0"/>
              <a:t>på </a:t>
            </a:r>
            <a:r>
              <a:rPr lang="nb-NO" sz="2000" i="1" dirty="0"/>
              <a:t>rollene</a:t>
            </a:r>
            <a:r>
              <a:rPr lang="nb-NO" sz="2000" dirty="0"/>
              <a:t>:</a:t>
            </a:r>
          </a:p>
          <a:p>
            <a:pPr lvl="1">
              <a:lnSpc>
                <a:spcPct val="90000"/>
              </a:lnSpc>
            </a:pPr>
            <a:r>
              <a:rPr lang="nb-NO" sz="1600" dirty="0" smtClean="0"/>
              <a:t>Er det mange roller i prosessen, mye spesialisering. Kan antallet reduseres?</a:t>
            </a:r>
          </a:p>
          <a:p>
            <a:pPr lvl="1">
              <a:lnSpc>
                <a:spcPct val="90000"/>
              </a:lnSpc>
            </a:pPr>
            <a:r>
              <a:rPr lang="nb-NO" sz="1600" dirty="0" smtClean="0"/>
              <a:t>Hvordan </a:t>
            </a:r>
            <a:r>
              <a:rPr lang="nb-NO" sz="1600" dirty="0"/>
              <a:t>er aktivitetene fordelt? Er ansvar og fullmakter klargjort</a:t>
            </a:r>
            <a:r>
              <a:rPr lang="nb-NO" sz="1600" dirty="0" smtClean="0"/>
              <a:t>?</a:t>
            </a:r>
          </a:p>
          <a:p>
            <a:pPr lvl="1">
              <a:lnSpc>
                <a:spcPct val="90000"/>
              </a:lnSpc>
            </a:pPr>
            <a:endParaRPr lang="nb-NO" sz="1600" dirty="0"/>
          </a:p>
          <a:p>
            <a:pPr>
              <a:lnSpc>
                <a:spcPct val="90000"/>
              </a:lnSpc>
            </a:pPr>
            <a:r>
              <a:rPr lang="nb-NO" sz="2000" dirty="0"/>
              <a:t>Se på </a:t>
            </a:r>
            <a:r>
              <a:rPr lang="nb-NO" sz="2000" i="1" dirty="0" smtClean="0"/>
              <a:t>aktivitetene</a:t>
            </a:r>
            <a:r>
              <a:rPr lang="nb-NO" sz="2000" dirty="0" smtClean="0"/>
              <a:t>:</a:t>
            </a:r>
            <a:endParaRPr lang="nb-NO" sz="2000" dirty="0"/>
          </a:p>
          <a:p>
            <a:pPr lvl="1">
              <a:lnSpc>
                <a:spcPct val="90000"/>
              </a:lnSpc>
            </a:pPr>
            <a:r>
              <a:rPr lang="nb-NO" sz="1600" dirty="0" smtClean="0"/>
              <a:t>Er det aktiviteter som kan fjernes fordi de ikke tilfører verdi/er unødvendige?</a:t>
            </a:r>
            <a:endParaRPr lang="nb-NO" sz="1600" dirty="0"/>
          </a:p>
          <a:p>
            <a:pPr lvl="1">
              <a:lnSpc>
                <a:spcPct val="90000"/>
              </a:lnSpc>
            </a:pPr>
            <a:endParaRPr lang="nb-NO" sz="1600" dirty="0" smtClean="0"/>
          </a:p>
          <a:p>
            <a:pPr lvl="1">
              <a:lnSpc>
                <a:spcPct val="90000"/>
              </a:lnSpc>
            </a:pPr>
            <a:endParaRPr lang="nb-NO" sz="1200" dirty="0"/>
          </a:p>
          <a:p>
            <a:pPr>
              <a:lnSpc>
                <a:spcPct val="90000"/>
              </a:lnSpc>
            </a:pPr>
            <a:r>
              <a:rPr lang="nb-NO" sz="2000" dirty="0"/>
              <a:t>Se på </a:t>
            </a:r>
            <a:r>
              <a:rPr lang="nb-NO" sz="2000" i="1" dirty="0"/>
              <a:t>overleveringene</a:t>
            </a:r>
            <a:r>
              <a:rPr lang="nb-NO" sz="2000" dirty="0"/>
              <a:t>: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Er en sak komplett (riktig) når den mottas av en ny rolle?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Tar det lang tid før neste rolle ”tar i” saken”? Forsvinner saker</a:t>
            </a:r>
            <a:r>
              <a:rPr lang="nb-NO" sz="1600" dirty="0" smtClean="0"/>
              <a:t>?</a:t>
            </a:r>
          </a:p>
          <a:p>
            <a:pPr lvl="1">
              <a:lnSpc>
                <a:spcPct val="90000"/>
              </a:lnSpc>
            </a:pPr>
            <a:endParaRPr lang="nb-NO" sz="1600" dirty="0" smtClean="0"/>
          </a:p>
          <a:p>
            <a:pPr lvl="1">
              <a:lnSpc>
                <a:spcPct val="90000"/>
              </a:lnSpc>
            </a:pPr>
            <a:endParaRPr lang="nb-NO" sz="1200" dirty="0"/>
          </a:p>
          <a:p>
            <a:pPr>
              <a:lnSpc>
                <a:spcPct val="90000"/>
              </a:lnSpc>
            </a:pPr>
            <a:r>
              <a:rPr lang="nb-NO" sz="2000" dirty="0"/>
              <a:t>Se på </a:t>
            </a:r>
            <a:r>
              <a:rPr lang="nb-NO" sz="2000" i="1" dirty="0"/>
              <a:t>kontrolloppgavene</a:t>
            </a:r>
            <a:r>
              <a:rPr lang="nb-NO" sz="2000" dirty="0"/>
              <a:t>: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Utføres det kontroll mange steder</a:t>
            </a:r>
            <a:r>
              <a:rPr lang="nb-NO" sz="1600" dirty="0" smtClean="0"/>
              <a:t>? Er all kontroll nødvendig?</a:t>
            </a:r>
          </a:p>
          <a:p>
            <a:pPr lvl="1">
              <a:lnSpc>
                <a:spcPct val="90000"/>
              </a:lnSpc>
            </a:pPr>
            <a:endParaRPr lang="nb-NO" sz="1600" dirty="0" smtClean="0"/>
          </a:p>
          <a:p>
            <a:pPr lvl="1">
              <a:lnSpc>
                <a:spcPct val="90000"/>
              </a:lnSpc>
            </a:pPr>
            <a:endParaRPr lang="nb-NO" sz="1200" dirty="0"/>
          </a:p>
          <a:p>
            <a:pPr>
              <a:lnSpc>
                <a:spcPct val="90000"/>
              </a:lnSpc>
            </a:pPr>
            <a:r>
              <a:rPr lang="nb-NO" sz="2000" dirty="0"/>
              <a:t>Se på </a:t>
            </a:r>
            <a:r>
              <a:rPr lang="nb-NO" sz="2000" i="1" dirty="0"/>
              <a:t>tiden</a:t>
            </a:r>
            <a:r>
              <a:rPr lang="nb-NO" sz="2000" dirty="0"/>
              <a:t>: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Tar det unødvendig lang tid å behandle en sak</a:t>
            </a:r>
            <a:r>
              <a:rPr lang="nb-NO" sz="1600" dirty="0" smtClean="0"/>
              <a:t>? Hva kan gjøres for å redusere behandlingstiden?</a:t>
            </a:r>
          </a:p>
          <a:p>
            <a:pPr lvl="1">
              <a:lnSpc>
                <a:spcPct val="90000"/>
              </a:lnSpc>
            </a:pPr>
            <a:endParaRPr lang="nb-NO" sz="1600" dirty="0" smtClean="0"/>
          </a:p>
          <a:p>
            <a:pPr lvl="1">
              <a:lnSpc>
                <a:spcPct val="90000"/>
              </a:lnSpc>
            </a:pPr>
            <a:endParaRPr lang="nb-NO" sz="1200" dirty="0"/>
          </a:p>
          <a:p>
            <a:pPr>
              <a:lnSpc>
                <a:spcPct val="90000"/>
              </a:lnSpc>
            </a:pPr>
            <a:r>
              <a:rPr lang="nb-NO" sz="2000" dirty="0"/>
              <a:t>Se på </a:t>
            </a:r>
            <a:r>
              <a:rPr lang="nb-NO" sz="2000" i="1" dirty="0"/>
              <a:t>kundebehandlingen: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Hvordan blir kundene behandlet</a:t>
            </a:r>
            <a:r>
              <a:rPr lang="nb-NO" sz="1600" dirty="0" smtClean="0"/>
              <a:t>? Hvilke forventninger og krav har kundene?</a:t>
            </a:r>
          </a:p>
          <a:p>
            <a:pPr lvl="1">
              <a:lnSpc>
                <a:spcPct val="90000"/>
              </a:lnSpc>
            </a:pPr>
            <a:endParaRPr lang="nb-NO" sz="1600" dirty="0" smtClean="0"/>
          </a:p>
          <a:p>
            <a:pPr lvl="1">
              <a:lnSpc>
                <a:spcPct val="90000"/>
              </a:lnSpc>
            </a:pPr>
            <a:endParaRPr lang="nb-NO" sz="1200" dirty="0"/>
          </a:p>
          <a:p>
            <a:pPr>
              <a:lnSpc>
                <a:spcPct val="90000"/>
              </a:lnSpc>
            </a:pPr>
            <a:r>
              <a:rPr lang="nb-NO" sz="2000" dirty="0"/>
              <a:t>Se på </a:t>
            </a:r>
            <a:r>
              <a:rPr lang="nb-NO" sz="2000" i="1" dirty="0"/>
              <a:t>resultatene</a:t>
            </a:r>
            <a:r>
              <a:rPr lang="nb-NO" sz="2000" dirty="0"/>
              <a:t>:</a:t>
            </a:r>
          </a:p>
          <a:p>
            <a:pPr lvl="1">
              <a:lnSpc>
                <a:spcPct val="90000"/>
              </a:lnSpc>
            </a:pPr>
            <a:r>
              <a:rPr lang="nb-NO" sz="1600" dirty="0"/>
              <a:t>Er de i overensstemmelse med kundens forventninger og </a:t>
            </a:r>
            <a:r>
              <a:rPr lang="nb-NO" sz="1600" dirty="0" smtClean="0"/>
              <a:t>krav?</a:t>
            </a:r>
            <a:endParaRPr lang="nb-NO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034B8-EB63-42E7-A71D-5879D620DBB0}" type="slidenum">
              <a:rPr lang="nb-NO" smtClean="0"/>
              <a:pPr>
                <a:defRPr/>
              </a:pPr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207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3. Analyse og omforming: </a:t>
            </a:r>
            <a:r>
              <a:rPr lang="nb-NO" dirty="0" smtClean="0"/>
              <a:t>analyse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18" y="1700808"/>
            <a:ext cx="7840425" cy="4700113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nb-NO" sz="2400" dirty="0"/>
              <a:t>Analyse av styringen</a:t>
            </a:r>
          </a:p>
          <a:p>
            <a:r>
              <a:rPr lang="nb-NO" sz="1800" dirty="0"/>
              <a:t>Se på </a:t>
            </a:r>
            <a:r>
              <a:rPr lang="nb-NO" sz="1800" i="1" dirty="0" smtClean="0"/>
              <a:t>prosesseierrollen</a:t>
            </a:r>
            <a:r>
              <a:rPr lang="nb-NO" sz="1800" dirty="0" smtClean="0"/>
              <a:t>:</a:t>
            </a:r>
            <a:endParaRPr lang="nb-NO" sz="1800" dirty="0"/>
          </a:p>
          <a:p>
            <a:pPr lvl="1"/>
            <a:r>
              <a:rPr lang="nb-NO" sz="1500" dirty="0"/>
              <a:t>Er det utnevnt en prosesseier for prosessen?</a:t>
            </a:r>
          </a:p>
          <a:p>
            <a:pPr lvl="1"/>
            <a:r>
              <a:rPr lang="nb-NO" sz="1500" dirty="0"/>
              <a:t>Er prosesseierskapet etablert i praksis</a:t>
            </a:r>
            <a:r>
              <a:rPr lang="nb-NO" sz="1500" dirty="0" smtClean="0"/>
              <a:t>?</a:t>
            </a:r>
          </a:p>
          <a:p>
            <a:pPr lvl="1"/>
            <a:endParaRPr lang="nb-NO" sz="1800" dirty="0" smtClean="0"/>
          </a:p>
          <a:p>
            <a:r>
              <a:rPr lang="nb-NO" sz="1800" dirty="0" smtClean="0"/>
              <a:t>Se </a:t>
            </a:r>
            <a:r>
              <a:rPr lang="nb-NO" sz="1800" dirty="0"/>
              <a:t>på </a:t>
            </a:r>
            <a:r>
              <a:rPr lang="nb-NO" sz="1800" i="1" dirty="0"/>
              <a:t>hensikten</a:t>
            </a:r>
            <a:r>
              <a:rPr lang="nb-NO" sz="1800" dirty="0"/>
              <a:t>:</a:t>
            </a:r>
          </a:p>
          <a:p>
            <a:pPr lvl="1"/>
            <a:r>
              <a:rPr lang="nb-NO" sz="1500" dirty="0"/>
              <a:t>Er hensikten med prosessen klar, entydig og forstått</a:t>
            </a:r>
            <a:r>
              <a:rPr lang="nb-NO" sz="1500" dirty="0" smtClean="0"/>
              <a:t>?</a:t>
            </a:r>
          </a:p>
          <a:p>
            <a:pPr lvl="1"/>
            <a:endParaRPr lang="nb-NO" sz="1400" dirty="0"/>
          </a:p>
          <a:p>
            <a:r>
              <a:rPr lang="nb-NO" sz="1800" dirty="0"/>
              <a:t>Se på </a:t>
            </a:r>
            <a:r>
              <a:rPr lang="nb-NO" sz="1800" i="1" dirty="0"/>
              <a:t>reglene</a:t>
            </a:r>
            <a:r>
              <a:rPr lang="nb-NO" sz="1800" dirty="0"/>
              <a:t>:</a:t>
            </a:r>
          </a:p>
          <a:p>
            <a:pPr lvl="1"/>
            <a:r>
              <a:rPr lang="nb-NO" sz="1500" dirty="0"/>
              <a:t>Er reglene definerte, kjente og lett tilgjengelige</a:t>
            </a:r>
            <a:r>
              <a:rPr lang="nb-NO" sz="1500" dirty="0" smtClean="0"/>
              <a:t>?</a:t>
            </a:r>
          </a:p>
          <a:p>
            <a:pPr lvl="1"/>
            <a:endParaRPr lang="nb-NO" sz="1500" dirty="0"/>
          </a:p>
          <a:p>
            <a:r>
              <a:rPr lang="nb-NO" sz="1800" dirty="0" smtClean="0"/>
              <a:t>Se </a:t>
            </a:r>
            <a:r>
              <a:rPr lang="nb-NO" sz="1800" dirty="0"/>
              <a:t>på </a:t>
            </a:r>
            <a:r>
              <a:rPr lang="nb-NO" sz="1800" i="1" dirty="0" smtClean="0"/>
              <a:t>målene</a:t>
            </a:r>
            <a:r>
              <a:rPr lang="nb-NO" sz="1800" dirty="0" smtClean="0"/>
              <a:t>:</a:t>
            </a:r>
            <a:endParaRPr lang="nb-NO" sz="1800" dirty="0"/>
          </a:p>
          <a:p>
            <a:pPr lvl="1"/>
            <a:r>
              <a:rPr lang="nb-NO" sz="1500" dirty="0"/>
              <a:t>Er det definert mål for prosessen? </a:t>
            </a:r>
          </a:p>
          <a:p>
            <a:pPr lvl="1"/>
            <a:r>
              <a:rPr lang="nb-NO" sz="1500" dirty="0"/>
              <a:t>Er målene konkrete og </a:t>
            </a:r>
            <a:r>
              <a:rPr lang="nb-NO" sz="1500" dirty="0" smtClean="0"/>
              <a:t>målbare?</a:t>
            </a:r>
          </a:p>
          <a:p>
            <a:pPr lvl="1"/>
            <a:endParaRPr lang="nb-NO" sz="1600" dirty="0" smtClean="0"/>
          </a:p>
          <a:p>
            <a:r>
              <a:rPr lang="nb-NO" sz="1800" dirty="0"/>
              <a:t>Se på </a:t>
            </a:r>
            <a:r>
              <a:rPr lang="nb-NO" sz="1800" i="1" dirty="0" smtClean="0"/>
              <a:t>måling og rapportering</a:t>
            </a:r>
            <a:r>
              <a:rPr lang="nb-NO" sz="1800" dirty="0" smtClean="0"/>
              <a:t>:</a:t>
            </a:r>
            <a:endParaRPr lang="nb-NO" sz="1800" dirty="0"/>
          </a:p>
          <a:p>
            <a:pPr lvl="1"/>
            <a:r>
              <a:rPr lang="nb-NO" sz="1500" dirty="0"/>
              <a:t>Finnes det løsninger for å innhente </a:t>
            </a:r>
            <a:r>
              <a:rPr lang="nb-NO" sz="1500" dirty="0" smtClean="0"/>
              <a:t>og distribuere måltall </a:t>
            </a:r>
            <a:r>
              <a:rPr lang="nb-NO" sz="1500" dirty="0"/>
              <a:t>for prosessen</a:t>
            </a:r>
            <a:r>
              <a:rPr lang="nb-NO" sz="1500" dirty="0" smtClean="0"/>
              <a:t>?</a:t>
            </a:r>
            <a:endParaRPr lang="nb-NO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034B8-EB63-42E7-A71D-5879D620DBB0}" type="slidenum">
              <a:rPr lang="nb-NO" smtClean="0"/>
              <a:pPr>
                <a:defRPr/>
              </a:pPr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506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HH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HH_hvit_3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HH_hvit_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H_hvit_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H_hvit_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H_hvit_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H_hvit_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H_hvit_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H_hvit_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H_hvit_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H_hvit_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H_hvit_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H_hvit_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H_hvit_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H_hvit_3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8410F"/>
        </a:accent1>
        <a:accent2>
          <a:srgbClr val="C6C700"/>
        </a:accent2>
        <a:accent3>
          <a:srgbClr val="FFFFFF"/>
        </a:accent3>
        <a:accent4>
          <a:srgbClr val="000000"/>
        </a:accent4>
        <a:accent5>
          <a:srgbClr val="AEB0AA"/>
        </a:accent5>
        <a:accent6>
          <a:srgbClr val="B3B400"/>
        </a:accent6>
        <a:hlink>
          <a:srgbClr val="82001E"/>
        </a:hlink>
        <a:folHlink>
          <a:srgbClr val="F09F1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HH Template">
  <a:themeElements>
    <a:clrScheme name="NHH_hvit_3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8410F"/>
      </a:accent1>
      <a:accent2>
        <a:srgbClr val="C6C700"/>
      </a:accent2>
      <a:accent3>
        <a:srgbClr val="FFFFFF"/>
      </a:accent3>
      <a:accent4>
        <a:srgbClr val="000000"/>
      </a:accent4>
      <a:accent5>
        <a:srgbClr val="AEB0AA"/>
      </a:accent5>
      <a:accent6>
        <a:srgbClr val="B3B400"/>
      </a:accent6>
      <a:hlink>
        <a:srgbClr val="82001E"/>
      </a:hlink>
      <a:folHlink>
        <a:srgbClr val="F09F15"/>
      </a:folHlink>
    </a:clrScheme>
    <a:fontScheme name="NHH_hvit_3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HH_hvit_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H_hvit_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H_hvit_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H_hvit_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H_hvit_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H_hvit_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H_hvit_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H_hvit_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H_hvit_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H_hvit_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H_hvit_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H_hvit_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H_hvit_3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8410F"/>
        </a:accent1>
        <a:accent2>
          <a:srgbClr val="C6C700"/>
        </a:accent2>
        <a:accent3>
          <a:srgbClr val="FFFFFF"/>
        </a:accent3>
        <a:accent4>
          <a:srgbClr val="000000"/>
        </a:accent4>
        <a:accent5>
          <a:srgbClr val="AEB0AA"/>
        </a:accent5>
        <a:accent6>
          <a:srgbClr val="B3B400"/>
        </a:accent6>
        <a:hlink>
          <a:srgbClr val="82001E"/>
        </a:hlink>
        <a:folHlink>
          <a:srgbClr val="F09F1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eme1">
  <a:themeElements>
    <a:clrScheme name="NHH">
      <a:dk1>
        <a:sysClr val="windowText" lastClr="000000"/>
      </a:dk1>
      <a:lt1>
        <a:sysClr val="window" lastClr="FFFFFF"/>
      </a:lt1>
      <a:dk2>
        <a:srgbClr val="003A54"/>
      </a:dk2>
      <a:lt2>
        <a:srgbClr val="C9CACC"/>
      </a:lt2>
      <a:accent1>
        <a:srgbClr val="D1520F"/>
      </a:accent1>
      <a:accent2>
        <a:srgbClr val="C9CACC"/>
      </a:accent2>
      <a:accent3>
        <a:srgbClr val="919295"/>
      </a:accent3>
      <a:accent4>
        <a:srgbClr val="C8E1E4"/>
      </a:accent4>
      <a:accent5>
        <a:srgbClr val="A1C5CA"/>
      </a:accent5>
      <a:accent6>
        <a:srgbClr val="BEB7AD"/>
      </a:accent6>
      <a:hlink>
        <a:srgbClr val="0000FF"/>
      </a:hlink>
      <a:folHlink>
        <a:srgbClr val="800080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rgbClr val="00314A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800" dirty="0" err="1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Datamaskinens oppbygning og virkemåte</Template>
  <TotalTime>2814</TotalTime>
  <Words>977</Words>
  <Application>Microsoft Office PowerPoint</Application>
  <PresentationFormat>Skjermfremvisning (4:3)</PresentationFormat>
  <Paragraphs>242</Paragraphs>
  <Slides>16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16</vt:i4>
      </vt:variant>
    </vt:vector>
  </HeadingPairs>
  <TitlesOfParts>
    <vt:vector size="23" baseType="lpstr">
      <vt:lpstr>Arial</vt:lpstr>
      <vt:lpstr>Calibri</vt:lpstr>
      <vt:lpstr>Georgia</vt:lpstr>
      <vt:lpstr>Times New Roman</vt:lpstr>
      <vt:lpstr>1_NHH Template</vt:lpstr>
      <vt:lpstr>NHH Template</vt:lpstr>
      <vt:lpstr>Theme1</vt:lpstr>
      <vt:lpstr>PowerPoint-presentasjon</vt:lpstr>
      <vt:lpstr>RIS-metoden for prosessforbedring</vt:lpstr>
      <vt:lpstr>1. Etablering</vt:lpstr>
      <vt:lpstr>Mal for prosjektmandat</vt:lpstr>
      <vt:lpstr>2. Kartlegging</vt:lpstr>
      <vt:lpstr>Mal for kartleggingsrapport</vt:lpstr>
      <vt:lpstr>3. Analyse og omforming</vt:lpstr>
      <vt:lpstr>3. Analyse og omforming: analyse</vt:lpstr>
      <vt:lpstr>3. Analyse og omforming: analyse</vt:lpstr>
      <vt:lpstr>Analyse og omforming: analyse</vt:lpstr>
      <vt:lpstr>3. Analyse og omforming: omforming</vt:lpstr>
      <vt:lpstr>3. Analyse og omforming: omforming</vt:lpstr>
      <vt:lpstr>Mal for prosessbeskrivelse</vt:lpstr>
      <vt:lpstr>Implementeringsplan</vt:lpstr>
      <vt:lpstr>4. Implementering</vt:lpstr>
      <vt:lpstr>5. Forvaltning</vt:lpstr>
    </vt:vector>
  </TitlesOfParts>
  <Company>Norw. School of Econ. and Bus.Adm.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RIS-metoden</dc:title>
  <dc:creator>Jon Iden</dc:creator>
  <cp:lastModifiedBy>Malgorzata Bak</cp:lastModifiedBy>
  <cp:revision>103</cp:revision>
  <cp:lastPrinted>2013-01-14T09:01:22Z</cp:lastPrinted>
  <dcterms:created xsi:type="dcterms:W3CDTF">2007-11-06T11:48:08Z</dcterms:created>
  <dcterms:modified xsi:type="dcterms:W3CDTF">2016-01-14T10:35:01Z</dcterms:modified>
</cp:coreProperties>
</file>